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88" r:id="rId4"/>
    <p:sldMasterId id="2147483707" r:id="rId5"/>
  </p:sldMasterIdLst>
  <p:notesMasterIdLst>
    <p:notesMasterId r:id="rId25"/>
  </p:notesMasterIdLst>
  <p:handoutMasterIdLst>
    <p:handoutMasterId r:id="rId26"/>
  </p:handoutMasterIdLst>
  <p:sldIdLst>
    <p:sldId id="256" r:id="rId6"/>
    <p:sldId id="276" r:id="rId7"/>
    <p:sldId id="269" r:id="rId8"/>
    <p:sldId id="277" r:id="rId9"/>
    <p:sldId id="279" r:id="rId10"/>
    <p:sldId id="297" r:id="rId11"/>
    <p:sldId id="281" r:id="rId12"/>
    <p:sldId id="272" r:id="rId13"/>
    <p:sldId id="299" r:id="rId14"/>
    <p:sldId id="284" r:id="rId15"/>
    <p:sldId id="304" r:id="rId16"/>
    <p:sldId id="273" r:id="rId17"/>
    <p:sldId id="275" r:id="rId18"/>
    <p:sldId id="303" r:id="rId19"/>
    <p:sldId id="289" r:id="rId20"/>
    <p:sldId id="292" r:id="rId21"/>
    <p:sldId id="301" r:id="rId22"/>
    <p:sldId id="302" r:id="rId23"/>
    <p:sldId id="29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1F6A62-6FD2-6AAB-F7D6-FE8F879444B2}" v="1494" dt="2019-12-03T12:21:34.158"/>
    <p1510:client id="{4AC33C16-5070-5F68-F276-8201663B1B1E}" v="1213" dt="2019-12-04T10:29:58.485"/>
    <p1510:client id="{5B125C93-4C20-8F5C-FD78-EB27FA3DCC47}" v="4413" dt="2019-12-09T12:37:35.668"/>
    <p1510:client id="{5D6DEB5C-0E55-73B9-32A2-7928CE100F70}" v="4" dt="2019-12-06T10:48:37.003"/>
    <p1510:client id="{ED8C5337-A856-BCAE-3917-C94EF628A8B7}" v="4" dt="2019-12-06T10:51:45.4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 d="2"/>
          <a:sy n="1" d="2"/>
        </p:scale>
        <p:origin x="-1392" y="-40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237530B-6F3E-4C1B-8A40-2484222616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265F07C8-98AB-4E11-B3FA-E48FCEDB9E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754A68-C959-424B-9329-E96870FBDAC1}" type="datetimeFigureOut">
              <a:rPr lang="en-US" smtClean="0"/>
              <a:t>12/9/2019</a:t>
            </a:fld>
            <a:endParaRPr lang="en-US"/>
          </a:p>
        </p:txBody>
      </p:sp>
      <p:sp>
        <p:nvSpPr>
          <p:cNvPr id="4" name="Footer Placeholder 3">
            <a:extLst>
              <a:ext uri="{FF2B5EF4-FFF2-40B4-BE49-F238E27FC236}">
                <a16:creationId xmlns:a16="http://schemas.microsoft.com/office/drawing/2014/main" xmlns="" id="{EB2F0F72-5E8E-496E-A6AD-2806A60474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0A66CF72-931A-4D32-B985-E520240BC3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E4A5E4-E11D-4071-A883-AA7C183D2E79}" type="slidenum">
              <a:rPr lang="en-US" smtClean="0"/>
              <a:t>‹#›</a:t>
            </a:fld>
            <a:endParaRPr lang="en-US"/>
          </a:p>
        </p:txBody>
      </p:sp>
    </p:spTree>
    <p:extLst>
      <p:ext uri="{BB962C8B-B14F-4D97-AF65-F5344CB8AC3E}">
        <p14:creationId xmlns:p14="http://schemas.microsoft.com/office/powerpoint/2010/main" val="1256782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CB918-4568-45D4-BFC8-2E6BC6DF968B}"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DBD86-A950-4035-A3DD-FF8A5736FB90}" type="slidenum">
              <a:rPr lang="en-US" smtClean="0"/>
              <a:t>‹#›</a:t>
            </a:fld>
            <a:endParaRPr lang="en-US"/>
          </a:p>
        </p:txBody>
      </p:sp>
    </p:spTree>
    <p:extLst>
      <p:ext uri="{BB962C8B-B14F-4D97-AF65-F5344CB8AC3E}">
        <p14:creationId xmlns:p14="http://schemas.microsoft.com/office/powerpoint/2010/main" val="1864205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3DBD86-A950-4035-A3DD-FF8A5736FB90}" type="slidenum">
              <a:rPr lang="en-US" smtClean="0"/>
              <a:t>1</a:t>
            </a:fld>
            <a:endParaRPr lang="en-US"/>
          </a:p>
        </p:txBody>
      </p:sp>
    </p:spTree>
    <p:extLst>
      <p:ext uri="{BB962C8B-B14F-4D97-AF65-F5344CB8AC3E}">
        <p14:creationId xmlns:p14="http://schemas.microsoft.com/office/powerpoint/2010/main" val="414391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237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2823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955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80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68068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694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52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66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015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pPr/>
              <a:t>‹#›</a:t>
            </a:fld>
            <a:endParaRPr lang="en-US" noProof="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p>
        </p:txBody>
      </p:sp>
    </p:spTree>
    <p:extLst>
      <p:ext uri="{BB962C8B-B14F-4D97-AF65-F5344CB8AC3E}">
        <p14:creationId xmlns:p14="http://schemas.microsoft.com/office/powerpoint/2010/main" val="7350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5349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508000" y="4853412"/>
            <a:ext cx="11277600"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508000" y="3886200"/>
            <a:ext cx="112776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fld id="{B61BEF0D-F0BB-DE4B-95CE-6DB70DBA9567}" type="datetimeFigureOut">
              <a:rPr lang="en-US" smtClean="0"/>
              <a:pPr/>
              <a:t>12/9/2019</a:t>
            </a:fld>
            <a:endParaRPr lang="en-US"/>
          </a:p>
        </p:txBody>
      </p:sp>
      <p:sp>
        <p:nvSpPr>
          <p:cNvPr id="2" name="Footer Placeholder 1"/>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10972800" y="6473952"/>
            <a:ext cx="1011936" cy="246888"/>
          </a:xfrm>
        </p:spPr>
        <p:txBody>
          <a:bodyPr/>
          <a:lstStyle/>
          <a:p>
            <a:fld id="{D57F1E4F-1CFF-5643-939E-217C01CDF56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BFA754-D5C3-4E66-96A6-867B257F58DC}"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a:p>
        </p:txBody>
      </p:sp>
    </p:spTree>
    <p:extLst>
      <p:ext uri="{BB962C8B-B14F-4D97-AF65-F5344CB8AC3E}">
        <p14:creationId xmlns:p14="http://schemas.microsoft.com/office/powerpoint/2010/main" val="4885327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05BFA754-D5C3-4E66-96A6-867B257F58DC}" type="datetimeFigureOut">
              <a:rPr lang="en-US" smtClean="0"/>
              <a:t>12/9/2019</a:t>
            </a:fld>
            <a:endParaRPr lang="en-US"/>
          </a:p>
        </p:txBody>
      </p:sp>
      <p:sp>
        <p:nvSpPr>
          <p:cNvPr id="19" name="Footer Placeholder 18"/>
          <p:cNvSpPr>
            <a:spLocks noGrp="1"/>
          </p:cNvSpPr>
          <p:nvPr>
            <p:ph type="ftr" sz="quarter" idx="11"/>
          </p:nvPr>
        </p:nvSpPr>
        <p:spPr>
          <a:xfrm>
            <a:off x="4775200" y="76201"/>
            <a:ext cx="3860800" cy="288925"/>
          </a:xfrm>
        </p:spPr>
        <p:txBody>
          <a:bodyPr/>
          <a:lstStyle/>
          <a:p>
            <a:endParaRPr lang="en-US"/>
          </a:p>
        </p:txBody>
      </p:sp>
      <p:sp>
        <p:nvSpPr>
          <p:cNvPr id="16" name="Slide Number Placeholder 15"/>
          <p:cNvSpPr>
            <a:spLocks noGrp="1"/>
          </p:cNvSpPr>
          <p:nvPr>
            <p:ph type="sldNum" sz="quarter" idx="12"/>
          </p:nvPr>
        </p:nvSpPr>
        <p:spPr>
          <a:xfrm>
            <a:off x="10972800" y="6473952"/>
            <a:ext cx="1011936" cy="246888"/>
          </a:xfrm>
        </p:spPr>
        <p:txBody>
          <a:bodyPr/>
          <a:lstStyle/>
          <a:p>
            <a:fld id="{5D84065D-F351-4B03-BD91-D8A6B8D4B362}"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3444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508000" y="1676400"/>
            <a:ext cx="112776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fld id="{B61BEF0D-F0BB-DE4B-95CE-6DB70DBA9567}" type="datetimeFigureOut">
              <a:rPr lang="en-US" smtClean="0"/>
              <a:pPr/>
              <a:t>12/9/2019</a:t>
            </a:fld>
            <a:endParaRPr lang="en-US"/>
          </a:p>
        </p:txBody>
      </p:sp>
      <p:sp>
        <p:nvSpPr>
          <p:cNvPr id="11" name="Footer Placeholder 10"/>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p:txBody>
          <a:bodyPr/>
          <a:lstStyle/>
          <a:p>
            <a:fld id="{D57F1E4F-1CFF-5643-939E-217C01CDF565}" type="slidenum">
              <a:rPr lang="en-US" smtClean="0"/>
              <a:pPr/>
              <a:t>‹#›</a:t>
            </a:fld>
            <a:endParaRPr lang="en-US"/>
          </a:p>
        </p:txBody>
      </p:sp>
      <p:sp>
        <p:nvSpPr>
          <p:cNvPr id="8" name="Title 7"/>
          <p:cNvSpPr>
            <a:spLocks noGrp="1"/>
          </p:cNvSpPr>
          <p:nvPr>
            <p:ph type="title"/>
          </p:nvPr>
        </p:nvSpPr>
        <p:spPr>
          <a:xfrm>
            <a:off x="240633" y="2947086"/>
            <a:ext cx="11582400" cy="1184825"/>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402336" y="457200"/>
            <a:ext cx="11582400"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406400" y="1600200"/>
            <a:ext cx="5588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6197600" y="1600200"/>
            <a:ext cx="57912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fld id="{05BFA754-D5C3-4E66-96A6-867B257F58DC}" type="datetimeFigureOut">
              <a:rPr lang="en-US" smtClean="0"/>
              <a:t>12/9/2019</a:t>
            </a:fld>
            <a:endParaRPr lang="en-US"/>
          </a:p>
        </p:txBody>
      </p:sp>
      <p:sp>
        <p:nvSpPr>
          <p:cNvPr id="10" name="Footer Placeholder 9"/>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5D84065D-F351-4B03-BD91-D8A6B8D4B362}"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406400" y="5410200"/>
            <a:ext cx="1148080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375259" y="666750"/>
            <a:ext cx="57207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6193367" y="666750"/>
            <a:ext cx="5722988"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375259" y="1316038"/>
            <a:ext cx="5720741"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6198307" y="1316038"/>
            <a:ext cx="571804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fld id="{B61BEF0D-F0BB-DE4B-95CE-6DB70DBA9567}" type="datetimeFigureOut">
              <a:rPr lang="en-US" smtClean="0"/>
              <a:pPr/>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972800" y="6477000"/>
            <a:ext cx="1016000" cy="246888"/>
          </a:xfrm>
        </p:spPr>
        <p:txBody>
          <a:bodyPr/>
          <a:lstStyle/>
          <a:p>
            <a:fld id="{D57F1E4F-1CFF-5643-939E-217C01CDF565}" type="slidenum">
              <a:rPr lang="en-US" smtClean="0"/>
              <a:pPr/>
              <a:t>‹#›</a:t>
            </a:fld>
            <a:endParaRPr lang="en-US"/>
          </a:p>
        </p:txBody>
      </p:sp>
      <p:sp>
        <p:nvSpPr>
          <p:cNvPr id="11" name="Straight Connector 10"/>
          <p:cNvSpPr>
            <a:spLocks noChangeShapeType="1"/>
          </p:cNvSpPr>
          <p:nvPr/>
        </p:nvSpPr>
        <p:spPr bwMode="auto">
          <a:xfrm>
            <a:off x="685800" y="6019801"/>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402336" y="457200"/>
            <a:ext cx="11582400"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B61BEF0D-F0BB-DE4B-95CE-6DB70DBA9567}" type="datetimeFigureOut">
              <a:rPr lang="en-US" smtClean="0"/>
              <a:pPr/>
              <a:t>12/9/2019</a:t>
            </a:fld>
            <a:endParaRPr lang="en-US"/>
          </a:p>
        </p:txBody>
      </p:sp>
      <p:sp>
        <p:nvSpPr>
          <p:cNvPr id="21" name="Footer Placeholder 20"/>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12/9/2019</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685800" y="5849118"/>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609600" y="5486400"/>
            <a:ext cx="11277600"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609601" y="609600"/>
            <a:ext cx="4011084"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4766733" y="609600"/>
            <a:ext cx="7120467"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B61BEF0D-F0BB-DE4B-95CE-6DB70DBA9567}" type="datetimeFigureOut">
              <a:rPr lang="en-US" smtClean="0"/>
              <a:pPr/>
              <a:t>12/9/2019</a:t>
            </a:fld>
            <a:endParaRPr lang="en-US"/>
          </a:p>
        </p:txBody>
      </p:sp>
      <p:sp>
        <p:nvSpPr>
          <p:cNvPr id="29" name="Footer Placeholder 28"/>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4673600" y="616634"/>
            <a:ext cx="67056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smtClean="0"/>
              <a:t>Click icon to add picture</a:t>
            </a:r>
            <a:endParaRPr kumimoji="0"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D57F1E4F-1CFF-5643-939E-217C01CDF565}" type="slidenum">
              <a:rPr lang="en-US" smtClean="0"/>
              <a:pPr/>
              <a:t>‹#›</a:t>
            </a:fld>
            <a:endParaRPr lang="en-US"/>
          </a:p>
        </p:txBody>
      </p:sp>
      <p:sp>
        <p:nvSpPr>
          <p:cNvPr id="17" name="Title 16"/>
          <p:cNvSpPr>
            <a:spLocks noGrp="1"/>
          </p:cNvSpPr>
          <p:nvPr>
            <p:ph type="title"/>
          </p:nvPr>
        </p:nvSpPr>
        <p:spPr>
          <a:xfrm>
            <a:off x="508000" y="4993760"/>
            <a:ext cx="7823200"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508000" y="5533218"/>
            <a:ext cx="78232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549277"/>
            <a:ext cx="2438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549277"/>
            <a:ext cx="83312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90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a:p>
        </p:txBody>
      </p:sp>
    </p:spTree>
    <p:extLst>
      <p:ext uri="{BB962C8B-B14F-4D97-AF65-F5344CB8AC3E}">
        <p14:creationId xmlns:p14="http://schemas.microsoft.com/office/powerpoint/2010/main" val="2969860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033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9768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48665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740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8580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12/9/2019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1706508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406400" y="1554163"/>
            <a:ext cx="115824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8636000" y="76201"/>
            <a:ext cx="3352800" cy="288925"/>
          </a:xfrm>
          <a:prstGeom prst="rect">
            <a:avLst/>
          </a:prstGeom>
        </p:spPr>
        <p:txBody>
          <a:bodyPr vert="horz"/>
          <a:lstStyle>
            <a:lvl1pPr algn="l" eaLnBrk="1" latinLnBrk="0" hangingPunct="1">
              <a:defRPr kumimoji="0" sz="1200">
                <a:solidFill>
                  <a:schemeClr val="accent1">
                    <a:shade val="75000"/>
                  </a:schemeClr>
                </a:solidFill>
              </a:defRPr>
            </a:lvl1pPr>
          </a:lstStyle>
          <a:p>
            <a:fld id="{B61BEF0D-F0BB-DE4B-95CE-6DB70DBA9567}" type="datetimeFigureOut">
              <a:rPr lang="en-US" smtClean="0"/>
              <a:pPr/>
              <a:t>12/9/2019</a:t>
            </a:fld>
            <a:endParaRPr lang="en-US"/>
          </a:p>
        </p:txBody>
      </p:sp>
      <p:sp>
        <p:nvSpPr>
          <p:cNvPr id="28" name="Footer Placeholder 27"/>
          <p:cNvSpPr>
            <a:spLocks noGrp="1"/>
          </p:cNvSpPr>
          <p:nvPr>
            <p:ph type="ftr" sz="quarter" idx="3"/>
          </p:nvPr>
        </p:nvSpPr>
        <p:spPr>
          <a:xfrm>
            <a:off x="4165600" y="76201"/>
            <a:ext cx="44704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a:p>
        </p:txBody>
      </p:sp>
      <p:sp>
        <p:nvSpPr>
          <p:cNvPr id="5" name="Slide Number Placeholder 4"/>
          <p:cNvSpPr>
            <a:spLocks noGrp="1"/>
          </p:cNvSpPr>
          <p:nvPr>
            <p:ph type="sldNum" sz="quarter" idx="4"/>
          </p:nvPr>
        </p:nvSpPr>
        <p:spPr>
          <a:xfrm>
            <a:off x="10972800" y="6477001"/>
            <a:ext cx="1016000" cy="244475"/>
          </a:xfrm>
          <a:prstGeom prst="rect">
            <a:avLst/>
          </a:prstGeom>
        </p:spPr>
        <p:txBody>
          <a:bodyPr vert="horz"/>
          <a:lstStyle>
            <a:lvl1pPr algn="r" eaLnBrk="1" latinLnBrk="0" hangingPunct="1">
              <a:defRPr kumimoji="0" sz="1200">
                <a:solidFill>
                  <a:schemeClr val="accent1">
                    <a:shade val="75000"/>
                  </a:schemeClr>
                </a:solidFill>
              </a:defRPr>
            </a:lvl1pPr>
          </a:lstStyle>
          <a:p>
            <a:fld id="{D57F1E4F-1CFF-5643-939E-217C01CDF565}" type="slidenum">
              <a:rPr lang="en-US" smtClean="0"/>
              <a:pPr/>
              <a:t>‹#›</a:t>
            </a:fld>
            <a:endParaRPr lang="en-US"/>
          </a:p>
        </p:txBody>
      </p:sp>
      <p:sp>
        <p:nvSpPr>
          <p:cNvPr id="10" name="Title Placeholder 9"/>
          <p:cNvSpPr>
            <a:spLocks noGrp="1"/>
          </p:cNvSpPr>
          <p:nvPr>
            <p:ph type="title"/>
          </p:nvPr>
        </p:nvSpPr>
        <p:spPr>
          <a:xfrm>
            <a:off x="406400" y="457200"/>
            <a:ext cx="11582400"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685800" y="1057987"/>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4.svg"/><Relationship Id="rId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image" Target="../media/image9.jpeg"/><Relationship Id="rId9"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xmlns="" id="{1D741830-4E4E-4CA5-B92A-047E598CB2C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009" y="-11196"/>
            <a:ext cx="12191980" cy="6857990"/>
          </a:xfrm>
          <a:prstGeom prst="rect">
            <a:avLst/>
          </a:prstGeom>
        </p:spPr>
      </p:pic>
      <p:grpSp>
        <p:nvGrpSpPr>
          <p:cNvPr id="10" name="Group 9">
            <a:extLst>
              <a:ext uri="{FF2B5EF4-FFF2-40B4-BE49-F238E27FC236}">
                <a16:creationId xmlns:a16="http://schemas.microsoft.com/office/drawing/2014/main" xmlns="" id="{EF41A68A-8CD1-4105-B4EC-A56286CB0F4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xmlns="" id="{7B955F46-02E4-4A82-96F5-CBAFDD4A74F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879775EF-026C-4E4A-873B-185915FB4FC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xmlns="" id="{400D0967-F02F-4275-8520-75D52A1DF66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21">
                <a:extLst>
                  <a:ext uri="{FF2B5EF4-FFF2-40B4-BE49-F238E27FC236}">
                    <a16:creationId xmlns:a16="http://schemas.microsoft.com/office/drawing/2014/main" xmlns="" id="{B4B16BA1-0F90-43DD-9D6C-6F196A15A30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22">
                <a:extLst>
                  <a:ext uri="{FF2B5EF4-FFF2-40B4-BE49-F238E27FC236}">
                    <a16:creationId xmlns:a16="http://schemas.microsoft.com/office/drawing/2014/main" xmlns="" id="{7B652CBC-3D51-4C0E-8DDE-2C4A49B387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23">
                <a:extLst>
                  <a:ext uri="{FF2B5EF4-FFF2-40B4-BE49-F238E27FC236}">
                    <a16:creationId xmlns:a16="http://schemas.microsoft.com/office/drawing/2014/main" xmlns="" id="{3AFF0419-6554-4FDD-93AB-8A8C45FF5B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 name="Title 1">
            <a:extLst>
              <a:ext uri="{FF2B5EF4-FFF2-40B4-BE49-F238E27FC236}">
                <a16:creationId xmlns:a16="http://schemas.microsoft.com/office/drawing/2014/main" xmlns="" id="{D4774D57-151E-4936-9AF4-E70073D4EB30}"/>
              </a:ext>
            </a:extLst>
          </p:cNvPr>
          <p:cNvSpPr>
            <a:spLocks noGrp="1"/>
          </p:cNvSpPr>
          <p:nvPr>
            <p:ph type="ctrTitle"/>
          </p:nvPr>
        </p:nvSpPr>
        <p:spPr>
          <a:xfrm>
            <a:off x="2636369" y="1781484"/>
            <a:ext cx="6815669" cy="1515533"/>
          </a:xfrm>
        </p:spPr>
        <p:txBody>
          <a:bodyPr>
            <a:noAutofit/>
          </a:bodyPr>
          <a:lstStyle/>
          <a:p>
            <a:r>
              <a:rPr lang="en-US" sz="4800" b="1" dirty="0" smtClean="0">
                <a:latin typeface="Times"/>
                <a:cs typeface="Times"/>
              </a:rPr>
              <a:t>Sapphire </a:t>
            </a:r>
            <a:r>
              <a:rPr lang="en-US" sz="4800" b="1" dirty="0">
                <a:latin typeface="Times"/>
                <a:cs typeface="Times"/>
              </a:rPr>
              <a:t>Bank</a:t>
            </a:r>
          </a:p>
        </p:txBody>
      </p:sp>
      <p:cxnSp>
        <p:nvCxnSpPr>
          <p:cNvPr id="18" name="Straight Connector 17">
            <a:extLst>
              <a:ext uri="{FF2B5EF4-FFF2-40B4-BE49-F238E27FC236}">
                <a16:creationId xmlns:a16="http://schemas.microsoft.com/office/drawing/2014/main" xmlns="" id="{5F310D7E-8F1E-4C2F-8824-E43E043DD85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xmlns="" id="{5A75EE0A-53B5-4719-9CB7-5387E99D98C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xmlns="" id="{48F21C9B-2A2B-49E0-A15C-401F0E8DE9C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xmlns="" id="{02432592-29B9-4972-91B0-C8987327EC8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6618074" y="1806821"/>
            <a:ext cx="731520" cy="731520"/>
          </a:xfrm>
          <a:prstGeom prst="rect">
            <a:avLst/>
          </a:prstGeom>
        </p:spPr>
      </p:pic>
    </p:spTree>
    <p:extLst>
      <p:ext uri="{BB962C8B-B14F-4D97-AF65-F5344CB8AC3E}">
        <p14:creationId xmlns:p14="http://schemas.microsoft.com/office/powerpoint/2010/main" val="9699134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oiletry&#10;&#10;Description generated with very high confidence">
            <a:extLst>
              <a:ext uri="{FF2B5EF4-FFF2-40B4-BE49-F238E27FC236}">
                <a16:creationId xmlns:a16="http://schemas.microsoft.com/office/drawing/2014/main" xmlns="" id="{F5473F5C-894A-4359-B416-7EE190211AF0}"/>
              </a:ext>
            </a:extLst>
          </p:cNvPr>
          <p:cNvPicPr>
            <a:picLocks noChangeAspect="1"/>
          </p:cNvPicPr>
          <p:nvPr/>
        </p:nvPicPr>
        <p:blipFill>
          <a:blip r:embed="rId2"/>
          <a:stretch>
            <a:fillRect/>
          </a:stretch>
        </p:blipFill>
        <p:spPr>
          <a:xfrm>
            <a:off x="1223163" y="644459"/>
            <a:ext cx="1562997" cy="1173190"/>
          </a:xfrm>
          <a:prstGeom prst="rect">
            <a:avLst/>
          </a:prstGeom>
        </p:spPr>
      </p:pic>
      <p:cxnSp>
        <p:nvCxnSpPr>
          <p:cNvPr id="3" name="Straight Connector 2">
            <a:extLst>
              <a:ext uri="{FF2B5EF4-FFF2-40B4-BE49-F238E27FC236}">
                <a16:creationId xmlns:a16="http://schemas.microsoft.com/office/drawing/2014/main" xmlns="" id="{FD3858A5-2242-490F-9881-154C5F14A29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toiletry&#10;&#10;Description generated with very high confidence">
            <a:extLst>
              <a:ext uri="{FF2B5EF4-FFF2-40B4-BE49-F238E27FC236}">
                <a16:creationId xmlns:a16="http://schemas.microsoft.com/office/drawing/2014/main" xmlns="" id="{36ABEA4B-DD97-4776-BAAE-B69D652F7074}"/>
              </a:ext>
            </a:extLst>
          </p:cNvPr>
          <p:cNvPicPr>
            <a:picLocks noChangeAspect="1"/>
          </p:cNvPicPr>
          <p:nvPr/>
        </p:nvPicPr>
        <p:blipFill>
          <a:blip r:embed="rId2"/>
          <a:stretch>
            <a:fillRect/>
          </a:stretch>
        </p:blipFill>
        <p:spPr>
          <a:xfrm>
            <a:off x="3761214" y="655665"/>
            <a:ext cx="1775908" cy="1061131"/>
          </a:xfrm>
          <a:prstGeom prst="rect">
            <a:avLst/>
          </a:prstGeom>
        </p:spPr>
      </p:pic>
      <p:cxnSp>
        <p:nvCxnSpPr>
          <p:cNvPr id="5" name="Straight Connector 4">
            <a:extLst>
              <a:ext uri="{FF2B5EF4-FFF2-40B4-BE49-F238E27FC236}">
                <a16:creationId xmlns:a16="http://schemas.microsoft.com/office/drawing/2014/main" xmlns="" id="{FAA2AFD9-DA9F-4A81-B109-F6B2500D0C8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oiletry&#10;&#10;Description generated with very high confidence">
            <a:extLst>
              <a:ext uri="{FF2B5EF4-FFF2-40B4-BE49-F238E27FC236}">
                <a16:creationId xmlns:a16="http://schemas.microsoft.com/office/drawing/2014/main" xmlns="" id="{D06B3E31-0D6B-4D2A-8674-658D66791D1E}"/>
              </a:ext>
            </a:extLst>
          </p:cNvPr>
          <p:cNvPicPr>
            <a:picLocks noChangeAspect="1"/>
          </p:cNvPicPr>
          <p:nvPr/>
        </p:nvPicPr>
        <p:blipFill>
          <a:blip r:embed="rId2"/>
          <a:stretch>
            <a:fillRect/>
          </a:stretch>
        </p:blipFill>
        <p:spPr>
          <a:xfrm>
            <a:off x="6407198" y="655665"/>
            <a:ext cx="2414643" cy="1016308"/>
          </a:xfrm>
          <a:prstGeom prst="rect">
            <a:avLst/>
          </a:prstGeom>
        </p:spPr>
      </p:pic>
      <p:cxnSp>
        <p:nvCxnSpPr>
          <p:cNvPr id="7" name="Straight Connector 6">
            <a:extLst>
              <a:ext uri="{FF2B5EF4-FFF2-40B4-BE49-F238E27FC236}">
                <a16:creationId xmlns:a16="http://schemas.microsoft.com/office/drawing/2014/main" xmlns="" id="{A0855A13-27E5-46E3-9C21-CE8FF1E7EB6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toiletry&#10;&#10;Description generated with very high confidence">
            <a:extLst>
              <a:ext uri="{FF2B5EF4-FFF2-40B4-BE49-F238E27FC236}">
                <a16:creationId xmlns:a16="http://schemas.microsoft.com/office/drawing/2014/main" xmlns="" id="{41B73924-525E-4BAF-B854-BC080C4003D3}"/>
              </a:ext>
            </a:extLst>
          </p:cNvPr>
          <p:cNvPicPr>
            <a:picLocks noChangeAspect="1"/>
          </p:cNvPicPr>
          <p:nvPr/>
        </p:nvPicPr>
        <p:blipFill>
          <a:blip r:embed="rId2"/>
          <a:stretch>
            <a:fillRect/>
          </a:stretch>
        </p:blipFill>
        <p:spPr>
          <a:xfrm>
            <a:off x="9197412" y="745311"/>
            <a:ext cx="1899173" cy="926662"/>
          </a:xfrm>
          <a:prstGeom prst="rect">
            <a:avLst/>
          </a:prstGeom>
        </p:spPr>
      </p:pic>
      <p:sp>
        <p:nvSpPr>
          <p:cNvPr id="9" name="TextBox 8">
            <a:extLst>
              <a:ext uri="{FF2B5EF4-FFF2-40B4-BE49-F238E27FC236}">
                <a16:creationId xmlns:a16="http://schemas.microsoft.com/office/drawing/2014/main" xmlns="" id="{67AC81E8-6DDB-49A0-839F-B80F7306B86F}"/>
              </a:ext>
            </a:extLst>
          </p:cNvPr>
          <p:cNvSpPr txBox="1"/>
          <p:nvPr/>
        </p:nvSpPr>
        <p:spPr>
          <a:xfrm>
            <a:off x="1348628" y="1034863"/>
            <a:ext cx="2149289"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a:t>FRONTEND</a:t>
            </a:r>
          </a:p>
        </p:txBody>
      </p:sp>
      <p:sp>
        <p:nvSpPr>
          <p:cNvPr id="10" name="TextBox 9">
            <a:extLst>
              <a:ext uri="{FF2B5EF4-FFF2-40B4-BE49-F238E27FC236}">
                <a16:creationId xmlns:a16="http://schemas.microsoft.com/office/drawing/2014/main" xmlns="" id="{FD6E4BBE-5314-4B1E-A868-2F9B2BB67D1A}"/>
              </a:ext>
            </a:extLst>
          </p:cNvPr>
          <p:cNvSpPr txBox="1"/>
          <p:nvPr/>
        </p:nvSpPr>
        <p:spPr>
          <a:xfrm>
            <a:off x="4057650" y="987239"/>
            <a:ext cx="27432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a:t>BACKEND</a:t>
            </a:r>
          </a:p>
        </p:txBody>
      </p:sp>
      <p:sp>
        <p:nvSpPr>
          <p:cNvPr id="11" name="TextBox 10">
            <a:extLst>
              <a:ext uri="{FF2B5EF4-FFF2-40B4-BE49-F238E27FC236}">
                <a16:creationId xmlns:a16="http://schemas.microsoft.com/office/drawing/2014/main" xmlns="" id="{6175AA30-E76D-4670-AFF8-1BFB6A6F89B0}"/>
              </a:ext>
            </a:extLst>
          </p:cNvPr>
          <p:cNvSpPr txBox="1"/>
          <p:nvPr/>
        </p:nvSpPr>
        <p:spPr>
          <a:xfrm>
            <a:off x="6800290" y="894790"/>
            <a:ext cx="27432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a:t>DevOps</a:t>
            </a:r>
          </a:p>
        </p:txBody>
      </p:sp>
      <p:sp>
        <p:nvSpPr>
          <p:cNvPr id="12" name="TextBox 11">
            <a:extLst>
              <a:ext uri="{FF2B5EF4-FFF2-40B4-BE49-F238E27FC236}">
                <a16:creationId xmlns:a16="http://schemas.microsoft.com/office/drawing/2014/main" xmlns="" id="{700F5FF3-CA40-4230-AB6A-884C5AAA515F}"/>
              </a:ext>
            </a:extLst>
          </p:cNvPr>
          <p:cNvSpPr txBox="1"/>
          <p:nvPr/>
        </p:nvSpPr>
        <p:spPr>
          <a:xfrm>
            <a:off x="9834283" y="992842"/>
            <a:ext cx="274320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t>DATA</a:t>
            </a:r>
            <a:endParaRPr lang="en-US"/>
          </a:p>
          <a:p>
            <a:pPr algn="l"/>
            <a:endParaRPr lang="en-US" sz="1600" b="1" dirty="0"/>
          </a:p>
        </p:txBody>
      </p:sp>
      <p:pic>
        <p:nvPicPr>
          <p:cNvPr id="13" name="Picture 12" descr="A stop sign&#10;&#10;Description generated with very high confidence">
            <a:extLst>
              <a:ext uri="{FF2B5EF4-FFF2-40B4-BE49-F238E27FC236}">
                <a16:creationId xmlns:a16="http://schemas.microsoft.com/office/drawing/2014/main" xmlns="" id="{233ED024-7A2E-47DE-B931-CAF515B95791}"/>
              </a:ext>
            </a:extLst>
          </p:cNvPr>
          <p:cNvPicPr>
            <a:picLocks noChangeAspect="1"/>
          </p:cNvPicPr>
          <p:nvPr/>
        </p:nvPicPr>
        <p:blipFill>
          <a:blip r:embed="rId3"/>
          <a:stretch>
            <a:fillRect/>
          </a:stretch>
        </p:blipFill>
        <p:spPr>
          <a:xfrm>
            <a:off x="751004" y="1919800"/>
            <a:ext cx="1064559" cy="806825"/>
          </a:xfrm>
          <a:prstGeom prst="rect">
            <a:avLst/>
          </a:prstGeom>
        </p:spPr>
      </p:pic>
      <p:pic>
        <p:nvPicPr>
          <p:cNvPr id="14" name="Picture 13" descr="A picture containing drawing&#10;&#10;Description generated with very high confidence">
            <a:extLst>
              <a:ext uri="{FF2B5EF4-FFF2-40B4-BE49-F238E27FC236}">
                <a16:creationId xmlns:a16="http://schemas.microsoft.com/office/drawing/2014/main" xmlns="" id="{BE152AFF-D544-42B7-BE68-0D477C3BD8A5}"/>
              </a:ext>
            </a:extLst>
          </p:cNvPr>
          <p:cNvPicPr>
            <a:picLocks noChangeAspect="1"/>
          </p:cNvPicPr>
          <p:nvPr/>
        </p:nvPicPr>
        <p:blipFill>
          <a:blip r:embed="rId4"/>
          <a:stretch>
            <a:fillRect/>
          </a:stretch>
        </p:blipFill>
        <p:spPr>
          <a:xfrm>
            <a:off x="1738364" y="2686636"/>
            <a:ext cx="1309240" cy="1280485"/>
          </a:xfrm>
          <a:prstGeom prst="rect">
            <a:avLst/>
          </a:prstGeom>
        </p:spPr>
      </p:pic>
      <p:pic>
        <p:nvPicPr>
          <p:cNvPr id="15" name="Picture 14" descr="A close up of a sign&#10;&#10;Description generated with very high confidence">
            <a:extLst>
              <a:ext uri="{FF2B5EF4-FFF2-40B4-BE49-F238E27FC236}">
                <a16:creationId xmlns:a16="http://schemas.microsoft.com/office/drawing/2014/main" xmlns="" id="{51972B76-2144-4CEC-97D5-3B699EFF77EF}"/>
              </a:ext>
            </a:extLst>
          </p:cNvPr>
          <p:cNvPicPr>
            <a:picLocks noChangeAspect="1"/>
          </p:cNvPicPr>
          <p:nvPr/>
        </p:nvPicPr>
        <p:blipFill>
          <a:blip r:embed="rId5"/>
          <a:stretch>
            <a:fillRect/>
          </a:stretch>
        </p:blipFill>
        <p:spPr>
          <a:xfrm>
            <a:off x="814251" y="3456518"/>
            <a:ext cx="821572" cy="870402"/>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xmlns="" id="{F297021F-7C8A-401D-9C42-C0F2F20DD953}"/>
              </a:ext>
            </a:extLst>
          </p:cNvPr>
          <p:cNvPicPr>
            <a:picLocks noChangeAspect="1"/>
          </p:cNvPicPr>
          <p:nvPr/>
        </p:nvPicPr>
        <p:blipFill>
          <a:blip r:embed="rId6"/>
          <a:stretch>
            <a:fillRect/>
          </a:stretch>
        </p:blipFill>
        <p:spPr>
          <a:xfrm>
            <a:off x="1897998" y="4228820"/>
            <a:ext cx="1145802" cy="1145803"/>
          </a:xfrm>
          <a:prstGeom prst="rect">
            <a:avLst/>
          </a:prstGeom>
        </p:spPr>
      </p:pic>
      <p:pic>
        <p:nvPicPr>
          <p:cNvPr id="18" name="Picture 17" descr="A picture containing drawing, food&#10;&#10;Description generated with very high confidence">
            <a:extLst>
              <a:ext uri="{FF2B5EF4-FFF2-40B4-BE49-F238E27FC236}">
                <a16:creationId xmlns:a16="http://schemas.microsoft.com/office/drawing/2014/main" xmlns="" id="{2DE220FC-64A3-4C15-9848-73773C2FCAB6}"/>
              </a:ext>
            </a:extLst>
          </p:cNvPr>
          <p:cNvPicPr>
            <a:picLocks noChangeAspect="1"/>
          </p:cNvPicPr>
          <p:nvPr/>
        </p:nvPicPr>
        <p:blipFill>
          <a:blip r:embed="rId7"/>
          <a:stretch>
            <a:fillRect/>
          </a:stretch>
        </p:blipFill>
        <p:spPr>
          <a:xfrm>
            <a:off x="3456454" y="1712257"/>
            <a:ext cx="1099298" cy="1080248"/>
          </a:xfrm>
          <a:prstGeom prst="rect">
            <a:avLst/>
          </a:prstGeom>
        </p:spPr>
      </p:pic>
      <p:pic>
        <p:nvPicPr>
          <p:cNvPr id="20" name="Picture 19" descr="A drawing of a person&#10;&#10;Description generated with high confidence">
            <a:extLst>
              <a:ext uri="{FF2B5EF4-FFF2-40B4-BE49-F238E27FC236}">
                <a16:creationId xmlns:a16="http://schemas.microsoft.com/office/drawing/2014/main" xmlns="" id="{A7367A85-259D-4722-8524-DA1117FBD125}"/>
              </a:ext>
            </a:extLst>
          </p:cNvPr>
          <p:cNvPicPr>
            <a:picLocks noChangeAspect="1"/>
          </p:cNvPicPr>
          <p:nvPr/>
        </p:nvPicPr>
        <p:blipFill>
          <a:blip r:embed="rId8"/>
          <a:stretch>
            <a:fillRect/>
          </a:stretch>
        </p:blipFill>
        <p:spPr>
          <a:xfrm>
            <a:off x="3446930" y="3521356"/>
            <a:ext cx="1140760" cy="823816"/>
          </a:xfrm>
          <a:prstGeom prst="rect">
            <a:avLst/>
          </a:prstGeom>
        </p:spPr>
      </p:pic>
      <p:pic>
        <p:nvPicPr>
          <p:cNvPr id="21" name="Picture 20" descr="A picture containing drawing&#10;&#10;Description generated with very high confidence">
            <a:extLst>
              <a:ext uri="{FF2B5EF4-FFF2-40B4-BE49-F238E27FC236}">
                <a16:creationId xmlns:a16="http://schemas.microsoft.com/office/drawing/2014/main" xmlns="" id="{E89D50B2-C367-42CE-BD25-54956BB561FC}"/>
              </a:ext>
            </a:extLst>
          </p:cNvPr>
          <p:cNvPicPr>
            <a:picLocks noChangeAspect="1"/>
          </p:cNvPicPr>
          <p:nvPr/>
        </p:nvPicPr>
        <p:blipFill>
          <a:blip r:embed="rId9"/>
          <a:stretch>
            <a:fillRect/>
          </a:stretch>
        </p:blipFill>
        <p:spPr>
          <a:xfrm>
            <a:off x="4612341" y="2793260"/>
            <a:ext cx="1320054" cy="632744"/>
          </a:xfrm>
          <a:prstGeom prst="rect">
            <a:avLst/>
          </a:prstGeom>
        </p:spPr>
      </p:pic>
      <p:pic>
        <p:nvPicPr>
          <p:cNvPr id="22" name="Picture 21" descr="A picture containing drawing&#10;&#10;Description generated with very high confidence">
            <a:extLst>
              <a:ext uri="{FF2B5EF4-FFF2-40B4-BE49-F238E27FC236}">
                <a16:creationId xmlns:a16="http://schemas.microsoft.com/office/drawing/2014/main" xmlns="" id="{3520AD23-5DC1-48B7-8B42-2FA846D76B13}"/>
              </a:ext>
            </a:extLst>
          </p:cNvPr>
          <p:cNvPicPr>
            <a:picLocks noChangeAspect="1"/>
          </p:cNvPicPr>
          <p:nvPr/>
        </p:nvPicPr>
        <p:blipFill>
          <a:blip r:embed="rId10"/>
          <a:stretch>
            <a:fillRect/>
          </a:stretch>
        </p:blipFill>
        <p:spPr>
          <a:xfrm>
            <a:off x="6402761" y="2155732"/>
            <a:ext cx="2143125" cy="2344830"/>
          </a:xfrm>
          <a:prstGeom prst="rect">
            <a:avLst/>
          </a:prstGeom>
        </p:spPr>
      </p:pic>
      <p:pic>
        <p:nvPicPr>
          <p:cNvPr id="23" name="Picture 22" descr="A picture containing drawing, food&#10;&#10;Description generated with very high confidence">
            <a:extLst>
              <a:ext uri="{FF2B5EF4-FFF2-40B4-BE49-F238E27FC236}">
                <a16:creationId xmlns:a16="http://schemas.microsoft.com/office/drawing/2014/main" xmlns="" id="{02F38B26-7C48-4D20-ABFB-CD90581BA889}"/>
              </a:ext>
            </a:extLst>
          </p:cNvPr>
          <p:cNvPicPr>
            <a:picLocks noChangeAspect="1"/>
          </p:cNvPicPr>
          <p:nvPr/>
        </p:nvPicPr>
        <p:blipFill>
          <a:blip r:embed="rId11"/>
          <a:stretch>
            <a:fillRect/>
          </a:stretch>
        </p:blipFill>
        <p:spPr>
          <a:xfrm>
            <a:off x="9161929" y="2297658"/>
            <a:ext cx="2182906" cy="1713597"/>
          </a:xfrm>
          <a:prstGeom prst="rect">
            <a:avLst/>
          </a:prstGeom>
        </p:spPr>
      </p:pic>
    </p:spTree>
    <p:extLst>
      <p:ext uri="{BB962C8B-B14F-4D97-AF65-F5344CB8AC3E}">
        <p14:creationId xmlns:p14="http://schemas.microsoft.com/office/powerpoint/2010/main" val="872889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F212E7-C340-4715-AF89-4644A7CFCF32}"/>
              </a:ext>
            </a:extLst>
          </p:cNvPr>
          <p:cNvSpPr>
            <a:spLocks noGrp="1"/>
          </p:cNvSpPr>
          <p:nvPr>
            <p:ph type="title"/>
          </p:nvPr>
        </p:nvSpPr>
        <p:spPr/>
        <p:txBody>
          <a:bodyPr>
            <a:noAutofit/>
          </a:bodyPr>
          <a:lstStyle/>
          <a:p>
            <a:r>
              <a:rPr lang="en-US" b="1" dirty="0">
                <a:latin typeface="Times"/>
                <a:cs typeface="Times"/>
              </a:rPr>
              <a:t>Overview of </a:t>
            </a:r>
            <a:r>
              <a:rPr lang="en-US" b="1" dirty="0" smtClean="0">
                <a:latin typeface="Times"/>
                <a:cs typeface="Times"/>
              </a:rPr>
              <a:t>ABC Bank </a:t>
            </a:r>
            <a:r>
              <a:rPr lang="en-US" b="1" dirty="0">
                <a:latin typeface="Times"/>
                <a:cs typeface="Times"/>
              </a:rPr>
              <a:t>Management Application</a:t>
            </a:r>
          </a:p>
        </p:txBody>
      </p:sp>
      <p:sp>
        <p:nvSpPr>
          <p:cNvPr id="3" name="Content Placeholder 2">
            <a:extLst>
              <a:ext uri="{FF2B5EF4-FFF2-40B4-BE49-F238E27FC236}">
                <a16:creationId xmlns:a16="http://schemas.microsoft.com/office/drawing/2014/main" xmlns="" id="{70F629FC-62B7-44B4-828D-1396E455BF42}"/>
              </a:ext>
            </a:extLst>
          </p:cNvPr>
          <p:cNvSpPr>
            <a:spLocks noGrp="1"/>
          </p:cNvSpPr>
          <p:nvPr>
            <p:ph idx="1"/>
          </p:nvPr>
        </p:nvSpPr>
        <p:spPr/>
        <p:txBody>
          <a:bodyPr>
            <a:normAutofit/>
          </a:bodyPr>
          <a:lstStyle/>
          <a:p>
            <a:pPr marL="0" indent="0">
              <a:buNone/>
            </a:pPr>
            <a:r>
              <a:rPr lang="en-US" sz="2000" dirty="0">
                <a:latin typeface="Times"/>
                <a:cs typeface="Times"/>
              </a:rPr>
              <a:t>These are the various job positions within Bank System. The positions are as follows:</a:t>
            </a:r>
            <a:endParaRPr lang="en-US" sz="3200" dirty="0">
              <a:latin typeface="Times"/>
              <a:cs typeface="Times"/>
            </a:endParaRPr>
          </a:p>
          <a:p>
            <a:r>
              <a:rPr lang="en-US" sz="2000" dirty="0">
                <a:latin typeface="Times"/>
                <a:cs typeface="Times"/>
              </a:rPr>
              <a:t>Superuser</a:t>
            </a:r>
          </a:p>
          <a:p>
            <a:r>
              <a:rPr lang="en-US" sz="2000" dirty="0">
                <a:latin typeface="Times"/>
                <a:cs typeface="Times"/>
              </a:rPr>
              <a:t>Admin </a:t>
            </a:r>
          </a:p>
          <a:p>
            <a:r>
              <a:rPr lang="en-US" sz="2000" dirty="0">
                <a:latin typeface="Times"/>
                <a:cs typeface="Times"/>
              </a:rPr>
              <a:t>Agent</a:t>
            </a:r>
          </a:p>
          <a:p>
            <a:r>
              <a:rPr lang="en-US" sz="2000" dirty="0">
                <a:latin typeface="Times"/>
                <a:cs typeface="Times"/>
              </a:rPr>
              <a:t>Customer</a:t>
            </a:r>
          </a:p>
          <a:p>
            <a:pPr marL="0" indent="0">
              <a:buNone/>
            </a:pPr>
            <a:endParaRPr lang="en-US" dirty="0"/>
          </a:p>
          <a:p>
            <a:endParaRPr lang="en-US" dirty="0"/>
          </a:p>
        </p:txBody>
      </p:sp>
      <p:pic>
        <p:nvPicPr>
          <p:cNvPr id="5" name="Picture 4" descr="A picture containing drawing&#10;&#10;Description generated with very high confidence">
            <a:extLst>
              <a:ext uri="{FF2B5EF4-FFF2-40B4-BE49-F238E27FC236}">
                <a16:creationId xmlns:a16="http://schemas.microsoft.com/office/drawing/2014/main" xmlns="" id="{D95F1A4A-2678-4F2F-BA10-30B6F35C22F2}"/>
              </a:ext>
            </a:extLst>
          </p:cNvPr>
          <p:cNvPicPr>
            <a:picLocks noChangeAspect="1"/>
          </p:cNvPicPr>
          <p:nvPr/>
        </p:nvPicPr>
        <p:blipFill>
          <a:blip r:embed="rId2"/>
          <a:stretch>
            <a:fillRect/>
          </a:stretch>
        </p:blipFill>
        <p:spPr>
          <a:xfrm>
            <a:off x="10146702" y="766863"/>
            <a:ext cx="835908" cy="688875"/>
          </a:xfrm>
          <a:prstGeom prst="rect">
            <a:avLst/>
          </a:prstGeom>
        </p:spPr>
      </p:pic>
    </p:spTree>
    <p:extLst>
      <p:ext uri="{BB962C8B-B14F-4D97-AF65-F5344CB8AC3E}">
        <p14:creationId xmlns:p14="http://schemas.microsoft.com/office/powerpoint/2010/main" val="8954325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C4E0B0-2E0B-4B18-B977-06926739FE51}"/>
              </a:ext>
            </a:extLst>
          </p:cNvPr>
          <p:cNvSpPr>
            <a:spLocks noGrp="1"/>
          </p:cNvSpPr>
          <p:nvPr>
            <p:ph type="title"/>
          </p:nvPr>
        </p:nvSpPr>
        <p:spPr/>
        <p:txBody>
          <a:bodyPr>
            <a:normAutofit/>
          </a:bodyPr>
          <a:lstStyle/>
          <a:p>
            <a:r>
              <a:rPr lang="en-US" b="1" dirty="0" smtClean="0">
                <a:latin typeface="Times"/>
                <a:cs typeface="Times"/>
              </a:rPr>
              <a:t>ABC Bank </a:t>
            </a:r>
            <a:r>
              <a:rPr lang="en-US" b="1" dirty="0">
                <a:latin typeface="Times"/>
                <a:cs typeface="Times"/>
              </a:rPr>
              <a:t>Management Application</a:t>
            </a:r>
          </a:p>
        </p:txBody>
      </p:sp>
      <p:sp>
        <p:nvSpPr>
          <p:cNvPr id="3" name="Content Placeholder 2">
            <a:extLst>
              <a:ext uri="{FF2B5EF4-FFF2-40B4-BE49-F238E27FC236}">
                <a16:creationId xmlns:a16="http://schemas.microsoft.com/office/drawing/2014/main" xmlns="" id="{C31B2BFB-822C-4165-97D6-FB344B850E5D}"/>
              </a:ext>
            </a:extLst>
          </p:cNvPr>
          <p:cNvSpPr>
            <a:spLocks noGrp="1"/>
          </p:cNvSpPr>
          <p:nvPr>
            <p:ph idx="1"/>
          </p:nvPr>
        </p:nvSpPr>
        <p:spPr/>
        <p:txBody>
          <a:bodyPr/>
          <a:lstStyle/>
          <a:p>
            <a:r>
              <a:rPr lang="en-US" dirty="0" smtClean="0">
                <a:latin typeface="Times"/>
                <a:cs typeface="Times"/>
              </a:rPr>
              <a:t>ABC </a:t>
            </a:r>
            <a:r>
              <a:rPr lang="en-US" dirty="0">
                <a:latin typeface="Times"/>
                <a:cs typeface="Times"/>
              </a:rPr>
              <a:t>Bank Application allows us to </a:t>
            </a:r>
            <a:r>
              <a:rPr lang="en-US" dirty="0" smtClean="0">
                <a:latin typeface="Times"/>
                <a:cs typeface="Times"/>
              </a:rPr>
              <a:t>perform all banking </a:t>
            </a:r>
            <a:r>
              <a:rPr lang="en-US" dirty="0">
                <a:latin typeface="Times"/>
                <a:cs typeface="Times"/>
              </a:rPr>
              <a:t>related </a:t>
            </a:r>
            <a:r>
              <a:rPr lang="en-US" dirty="0" smtClean="0">
                <a:latin typeface="Times"/>
                <a:cs typeface="Times"/>
              </a:rPr>
              <a:t>CRUD </a:t>
            </a:r>
            <a:r>
              <a:rPr lang="en-US" dirty="0" smtClean="0">
                <a:latin typeface="Times"/>
                <a:cs typeface="Times"/>
              </a:rPr>
              <a:t>operations.</a:t>
            </a:r>
          </a:p>
          <a:p>
            <a:r>
              <a:rPr lang="en-US" dirty="0" smtClean="0">
                <a:latin typeface="Times"/>
                <a:cs typeface="Times"/>
              </a:rPr>
              <a:t>Our use case deals with all agent operations.</a:t>
            </a:r>
            <a:endParaRPr lang="en-US" dirty="0">
              <a:latin typeface="Times"/>
              <a:cs typeface="Times"/>
            </a:endParaRPr>
          </a:p>
        </p:txBody>
      </p:sp>
      <p:pic>
        <p:nvPicPr>
          <p:cNvPr id="5" name="Picture 4">
            <a:extLst>
              <a:ext uri="{FF2B5EF4-FFF2-40B4-BE49-F238E27FC236}">
                <a16:creationId xmlns:a16="http://schemas.microsoft.com/office/drawing/2014/main" xmlns="" id="{A6BF71CA-5E0C-4A72-AECD-2496C6F0B54F}"/>
              </a:ext>
            </a:extLst>
          </p:cNvPr>
          <p:cNvPicPr>
            <a:picLocks noChangeAspect="1"/>
          </p:cNvPicPr>
          <p:nvPr/>
        </p:nvPicPr>
        <p:blipFill>
          <a:blip r:embed="rId2"/>
          <a:stretch>
            <a:fillRect/>
          </a:stretch>
        </p:blipFill>
        <p:spPr>
          <a:xfrm>
            <a:off x="10218589" y="738109"/>
            <a:ext cx="835908" cy="688875"/>
          </a:xfrm>
          <a:prstGeom prst="rect">
            <a:avLst/>
          </a:prstGeom>
        </p:spPr>
      </p:pic>
    </p:spTree>
    <p:extLst>
      <p:ext uri="{BB962C8B-B14F-4D97-AF65-F5344CB8AC3E}">
        <p14:creationId xmlns:p14="http://schemas.microsoft.com/office/powerpoint/2010/main" val="4472761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9BFBFF-80B3-492D-AAB1-F19F9E2700CC}"/>
              </a:ext>
            </a:extLst>
          </p:cNvPr>
          <p:cNvSpPr>
            <a:spLocks noGrp="1"/>
          </p:cNvSpPr>
          <p:nvPr>
            <p:ph type="title"/>
          </p:nvPr>
        </p:nvSpPr>
        <p:spPr/>
        <p:txBody>
          <a:bodyPr>
            <a:normAutofit/>
          </a:bodyPr>
          <a:lstStyle/>
          <a:p>
            <a:r>
              <a:rPr lang="en-US" sz="4800" dirty="0">
                <a:latin typeface="Times"/>
                <a:cs typeface="Times"/>
              </a:rPr>
              <a:t>Problem Definition</a:t>
            </a:r>
          </a:p>
        </p:txBody>
      </p:sp>
      <p:sp>
        <p:nvSpPr>
          <p:cNvPr id="3" name="Content Placeholder 2">
            <a:extLst>
              <a:ext uri="{FF2B5EF4-FFF2-40B4-BE49-F238E27FC236}">
                <a16:creationId xmlns:a16="http://schemas.microsoft.com/office/drawing/2014/main" xmlns="" id="{C2426A46-1A26-45DF-844F-A6666D574F53}"/>
              </a:ext>
            </a:extLst>
          </p:cNvPr>
          <p:cNvSpPr>
            <a:spLocks noGrp="1"/>
          </p:cNvSpPr>
          <p:nvPr>
            <p:ph idx="1"/>
          </p:nvPr>
        </p:nvSpPr>
        <p:spPr/>
        <p:txBody>
          <a:bodyPr>
            <a:normAutofit/>
          </a:bodyPr>
          <a:lstStyle/>
          <a:p>
            <a:r>
              <a:rPr lang="en-US" sz="2800" dirty="0">
                <a:latin typeface="Times"/>
                <a:cs typeface="Calibri"/>
              </a:rPr>
              <a:t>To </a:t>
            </a:r>
            <a:r>
              <a:rPr lang="en-US" sz="2800" dirty="0" smtClean="0">
                <a:latin typeface="Times"/>
                <a:cs typeface="Calibri"/>
              </a:rPr>
              <a:t>view</a:t>
            </a:r>
            <a:r>
              <a:rPr lang="en-US" sz="2800" dirty="0" smtClean="0">
                <a:latin typeface="Times"/>
                <a:cs typeface="Calibri"/>
              </a:rPr>
              <a:t> </a:t>
            </a:r>
            <a:r>
              <a:rPr lang="en-US" sz="2800" dirty="0">
                <a:latin typeface="Times"/>
                <a:cs typeface="Calibri"/>
              </a:rPr>
              <a:t>the customer </a:t>
            </a:r>
            <a:r>
              <a:rPr lang="en-US" sz="2800" dirty="0" smtClean="0">
                <a:latin typeface="Times"/>
                <a:cs typeface="Calibri"/>
              </a:rPr>
              <a:t>details </a:t>
            </a:r>
            <a:r>
              <a:rPr lang="en-US" sz="2800" dirty="0">
                <a:latin typeface="Times"/>
                <a:cs typeface="Calibri"/>
              </a:rPr>
              <a:t>,view transactions of the </a:t>
            </a:r>
            <a:r>
              <a:rPr lang="en-US" sz="2800" dirty="0" smtClean="0">
                <a:latin typeface="Times"/>
                <a:cs typeface="Calibri"/>
              </a:rPr>
              <a:t>customer, </a:t>
            </a:r>
            <a:r>
              <a:rPr lang="en-US" sz="2800" dirty="0" smtClean="0">
                <a:latin typeface="Times"/>
                <a:cs typeface="Calibri"/>
              </a:rPr>
              <a:t>view update and delete agent profile and approve customer.</a:t>
            </a:r>
            <a:endParaRPr lang="en-US" sz="2800" dirty="0">
              <a:latin typeface="Calibri"/>
              <a:cs typeface="Calibri"/>
            </a:endParaRPr>
          </a:p>
        </p:txBody>
      </p:sp>
      <p:pic>
        <p:nvPicPr>
          <p:cNvPr id="5" name="Picture 4" descr="A picture containing drawing&#10;&#10;Description generated with very high confidence">
            <a:extLst>
              <a:ext uri="{FF2B5EF4-FFF2-40B4-BE49-F238E27FC236}">
                <a16:creationId xmlns:a16="http://schemas.microsoft.com/office/drawing/2014/main" xmlns="" id="{962DB0D0-D81B-4E85-8751-08EA26A4C6EC}"/>
              </a:ext>
            </a:extLst>
          </p:cNvPr>
          <p:cNvPicPr>
            <a:picLocks noChangeAspect="1"/>
          </p:cNvPicPr>
          <p:nvPr/>
        </p:nvPicPr>
        <p:blipFill>
          <a:blip r:embed="rId2"/>
          <a:stretch>
            <a:fillRect/>
          </a:stretch>
        </p:blipFill>
        <p:spPr>
          <a:xfrm>
            <a:off x="10117947" y="723731"/>
            <a:ext cx="835908" cy="688875"/>
          </a:xfrm>
          <a:prstGeom prst="rect">
            <a:avLst/>
          </a:prstGeom>
        </p:spPr>
      </p:pic>
    </p:spTree>
    <p:extLst>
      <p:ext uri="{BB962C8B-B14F-4D97-AF65-F5344CB8AC3E}">
        <p14:creationId xmlns:p14="http://schemas.microsoft.com/office/powerpoint/2010/main" val="1340104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4C8A9C14-B81F-4ABA-AF45-4C94F9427E8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3" name="Straight Connector 12">
            <a:extLst>
              <a:ext uri="{FF2B5EF4-FFF2-40B4-BE49-F238E27FC236}">
                <a16:creationId xmlns:a16="http://schemas.microsoft.com/office/drawing/2014/main" xmlns="" id="{2144CCF4-CC56-408E-8884-15972C826F5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4" descr="A close up of a sign&#10;&#10;Description generated with high confidence">
            <a:extLst>
              <a:ext uri="{FF2B5EF4-FFF2-40B4-BE49-F238E27FC236}">
                <a16:creationId xmlns:a16="http://schemas.microsoft.com/office/drawing/2014/main" xmlns="" id="{354E3600-D362-46A1-AC41-EF70A3737EBE}"/>
              </a:ext>
            </a:extLst>
          </p:cNvPr>
          <p:cNvPicPr>
            <a:picLocks noChangeAspect="1"/>
          </p:cNvPicPr>
          <p:nvPr/>
        </p:nvPicPr>
        <p:blipFill>
          <a:blip r:embed="rId3"/>
          <a:stretch>
            <a:fillRect/>
          </a:stretch>
        </p:blipFill>
        <p:spPr>
          <a:xfrm>
            <a:off x="1094676" y="936551"/>
            <a:ext cx="10047387" cy="4910892"/>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267411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FE54AA-5A2A-455D-9741-8731D0E889A6}"/>
              </a:ext>
            </a:extLst>
          </p:cNvPr>
          <p:cNvSpPr>
            <a:spLocks noGrp="1"/>
          </p:cNvSpPr>
          <p:nvPr>
            <p:ph type="title"/>
          </p:nvPr>
        </p:nvSpPr>
        <p:spPr/>
        <p:txBody>
          <a:bodyPr>
            <a:normAutofit/>
          </a:bodyPr>
          <a:lstStyle/>
          <a:p>
            <a:r>
              <a:rPr lang="en-US" b="1" dirty="0">
                <a:latin typeface="Times"/>
                <a:cs typeface="Times"/>
              </a:rPr>
              <a:t>Scope and Conclusion</a:t>
            </a:r>
          </a:p>
        </p:txBody>
      </p:sp>
      <p:sp>
        <p:nvSpPr>
          <p:cNvPr id="3" name="Content Placeholder 2">
            <a:extLst>
              <a:ext uri="{FF2B5EF4-FFF2-40B4-BE49-F238E27FC236}">
                <a16:creationId xmlns:a16="http://schemas.microsoft.com/office/drawing/2014/main" xmlns="" id="{22523C62-0507-4EE8-9271-7C7DF04E1CF3}"/>
              </a:ext>
            </a:extLst>
          </p:cNvPr>
          <p:cNvSpPr>
            <a:spLocks noGrp="1"/>
          </p:cNvSpPr>
          <p:nvPr>
            <p:ph idx="1"/>
          </p:nvPr>
        </p:nvSpPr>
        <p:spPr/>
        <p:txBody>
          <a:bodyPr>
            <a:normAutofit/>
          </a:bodyPr>
          <a:lstStyle/>
          <a:p>
            <a:r>
              <a:rPr lang="en-US" b="1" dirty="0">
                <a:latin typeface="Times"/>
                <a:cs typeface="Times"/>
              </a:rPr>
              <a:t>Scope</a:t>
            </a:r>
          </a:p>
          <a:p>
            <a:pPr marL="0" indent="0">
              <a:buNone/>
            </a:pPr>
            <a:r>
              <a:rPr lang="en-US" dirty="0">
                <a:latin typeface="Times"/>
                <a:cs typeface="Times"/>
              </a:rPr>
              <a:t>This project can be implemented in any bank for fulfilling the basic need</a:t>
            </a:r>
            <a:endParaRPr lang="en-US">
              <a:latin typeface="Times"/>
              <a:ea typeface="+mn-lt"/>
              <a:cs typeface="Times"/>
            </a:endParaRPr>
          </a:p>
          <a:p>
            <a:r>
              <a:rPr lang="en-US" b="1" dirty="0">
                <a:latin typeface="Times"/>
                <a:cs typeface="Times"/>
              </a:rPr>
              <a:t>Conclusion</a:t>
            </a:r>
          </a:p>
          <a:p>
            <a:pPr marL="0" indent="0">
              <a:buNone/>
            </a:pPr>
            <a:r>
              <a:rPr lang="en-US" dirty="0">
                <a:latin typeface="Times"/>
                <a:cs typeface="Times"/>
              </a:rPr>
              <a:t>This bank management application will allow the customers to create the account,delete the account and manage all his transactions and it also allows the admin and agent to examine the transaction going inside </a:t>
            </a:r>
            <a:r>
              <a:rPr lang="en-US">
                <a:latin typeface="Times"/>
                <a:cs typeface="Times"/>
              </a:rPr>
              <a:t>bank without manual processing.</a:t>
            </a:r>
          </a:p>
        </p:txBody>
      </p:sp>
      <p:pic>
        <p:nvPicPr>
          <p:cNvPr id="5" name="Picture 4" descr="A picture containing drawing&#10;&#10;Description generated with very high confidence">
            <a:extLst>
              <a:ext uri="{FF2B5EF4-FFF2-40B4-BE49-F238E27FC236}">
                <a16:creationId xmlns:a16="http://schemas.microsoft.com/office/drawing/2014/main" xmlns="" id="{04B55879-B454-46DE-8C09-738E6510C991}"/>
              </a:ext>
            </a:extLst>
          </p:cNvPr>
          <p:cNvPicPr>
            <a:picLocks noChangeAspect="1"/>
          </p:cNvPicPr>
          <p:nvPr/>
        </p:nvPicPr>
        <p:blipFill>
          <a:blip r:embed="rId2"/>
          <a:stretch>
            <a:fillRect/>
          </a:stretch>
        </p:blipFill>
        <p:spPr>
          <a:xfrm>
            <a:off x="10060438" y="853127"/>
            <a:ext cx="835908" cy="688875"/>
          </a:xfrm>
          <a:prstGeom prst="rect">
            <a:avLst/>
          </a:prstGeom>
        </p:spPr>
      </p:pic>
    </p:spTree>
    <p:extLst>
      <p:ext uri="{BB962C8B-B14F-4D97-AF65-F5344CB8AC3E}">
        <p14:creationId xmlns:p14="http://schemas.microsoft.com/office/powerpoint/2010/main" val="7929090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BACF59C3-8585-4A78-95F6-534EAF2E40CC}"/>
              </a:ext>
            </a:extLst>
          </p:cNvPr>
          <p:cNvSpPr>
            <a:spLocks noGrp="1"/>
          </p:cNvSpPr>
          <p:nvPr/>
        </p:nvSpPr>
        <p:spPr>
          <a:xfrm>
            <a:off x="4197726" y="96868"/>
            <a:ext cx="3660056" cy="1325373"/>
          </a:xfrm>
          <a:prstGeom prst="rect">
            <a:avLst/>
          </a:prstGeom>
          <a:effectLst/>
        </p:spPr>
        <p:txBody>
          <a:bodyPr vert="horz" lIns="91440" tIns="45720" rIns="91440" bIns="45720" rtlCol="0" anchor="b">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a:latin typeface="Times"/>
                <a:cs typeface="Times"/>
              </a:rPr>
              <a:t>Our Team</a:t>
            </a:r>
          </a:p>
        </p:txBody>
      </p:sp>
      <p:pic>
        <p:nvPicPr>
          <p:cNvPr id="2" name="Picture 2" descr="A group of people posing for the camera&#10;&#10;Description generated with very high confidence">
            <a:extLst>
              <a:ext uri="{FF2B5EF4-FFF2-40B4-BE49-F238E27FC236}">
                <a16:creationId xmlns:a16="http://schemas.microsoft.com/office/drawing/2014/main" xmlns="" id="{23464136-BC90-4A06-AD6E-08AB58A02AAC}"/>
              </a:ext>
            </a:extLst>
          </p:cNvPr>
          <p:cNvPicPr>
            <a:picLocks noChangeAspect="1"/>
          </p:cNvPicPr>
          <p:nvPr/>
        </p:nvPicPr>
        <p:blipFill>
          <a:blip r:embed="rId2"/>
          <a:stretch>
            <a:fillRect/>
          </a:stretch>
        </p:blipFill>
        <p:spPr>
          <a:xfrm>
            <a:off x="1373842" y="1544836"/>
            <a:ext cx="9477934" cy="4295004"/>
          </a:xfrm>
          <a:prstGeom prst="rect">
            <a:avLst/>
          </a:prstGeom>
        </p:spPr>
      </p:pic>
    </p:spTree>
    <p:extLst>
      <p:ext uri="{BB962C8B-B14F-4D97-AF65-F5344CB8AC3E}">
        <p14:creationId xmlns:p14="http://schemas.microsoft.com/office/powerpoint/2010/main" val="22156505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C77A70-5945-4264-85E3-5273C3FE140E}"/>
              </a:ext>
            </a:extLst>
          </p:cNvPr>
          <p:cNvSpPr>
            <a:spLocks noGrp="1"/>
          </p:cNvSpPr>
          <p:nvPr>
            <p:ph type="title"/>
          </p:nvPr>
        </p:nvSpPr>
        <p:spPr>
          <a:xfrm>
            <a:off x="3494765" y="364440"/>
            <a:ext cx="9601196" cy="1303867"/>
          </a:xfrm>
        </p:spPr>
        <p:txBody>
          <a:bodyPr/>
          <a:lstStyle/>
          <a:p>
            <a:pPr marL="723900" indent="-723900" algn="l">
              <a:spcBef>
                <a:spcPts val="0"/>
              </a:spcBef>
            </a:pPr>
            <a:r>
              <a:rPr lang="en-US" sz="4800" b="1" dirty="0">
                <a:latin typeface="Times"/>
                <a:cs typeface="Times"/>
              </a:rPr>
              <a:t>Team Sapphire</a:t>
            </a:r>
            <a:endParaRPr lang="en-US" sz="4800" b="1" dirty="0">
              <a:latin typeface="Times"/>
              <a:ea typeface="+mj-lt"/>
              <a:cs typeface="Times"/>
            </a:endParaRPr>
          </a:p>
          <a:p>
            <a:endParaRPr lang="en-US" sz="4800" b="1" dirty="0">
              <a:latin typeface="Times"/>
              <a:cs typeface="Times"/>
            </a:endParaRPr>
          </a:p>
        </p:txBody>
      </p:sp>
      <p:pic>
        <p:nvPicPr>
          <p:cNvPr id="4" name="Picture 4" descr="A close up of a person&#10;&#10;Description generated with high confidence">
            <a:extLst>
              <a:ext uri="{FF2B5EF4-FFF2-40B4-BE49-F238E27FC236}">
                <a16:creationId xmlns:a16="http://schemas.microsoft.com/office/drawing/2014/main" xmlns="" id="{52EF9A9A-AABC-44E7-9ABF-ED51B9260635}"/>
              </a:ext>
            </a:extLst>
          </p:cNvPr>
          <p:cNvPicPr>
            <a:picLocks noGrp="1" noChangeAspect="1"/>
          </p:cNvPicPr>
          <p:nvPr>
            <p:ph idx="1"/>
          </p:nvPr>
        </p:nvPicPr>
        <p:blipFill>
          <a:blip r:embed="rId2"/>
          <a:stretch>
            <a:fillRect/>
          </a:stretch>
        </p:blipFill>
        <p:spPr>
          <a:xfrm>
            <a:off x="1917320" y="1849833"/>
            <a:ext cx="1705535" cy="2349654"/>
          </a:xfrm>
        </p:spPr>
      </p:pic>
      <p:pic>
        <p:nvPicPr>
          <p:cNvPr id="6" name="Picture 6" descr="A picture containing indoor, monitor, man, television&#10;&#10;Description generated with very high confidence">
            <a:extLst>
              <a:ext uri="{FF2B5EF4-FFF2-40B4-BE49-F238E27FC236}">
                <a16:creationId xmlns:a16="http://schemas.microsoft.com/office/drawing/2014/main" xmlns="" id="{EA92DA3C-2161-4292-B916-A3A5B2B6838C}"/>
              </a:ext>
            </a:extLst>
          </p:cNvPr>
          <p:cNvPicPr>
            <a:picLocks noChangeAspect="1"/>
          </p:cNvPicPr>
          <p:nvPr/>
        </p:nvPicPr>
        <p:blipFill>
          <a:blip r:embed="rId3"/>
          <a:stretch>
            <a:fillRect/>
          </a:stretch>
        </p:blipFill>
        <p:spPr>
          <a:xfrm>
            <a:off x="5339599" y="2189396"/>
            <a:ext cx="1562100" cy="2349654"/>
          </a:xfrm>
          <a:prstGeom prst="rect">
            <a:avLst/>
          </a:prstGeom>
        </p:spPr>
      </p:pic>
      <p:sp>
        <p:nvSpPr>
          <p:cNvPr id="8" name="TextBox 1">
            <a:extLst>
              <a:ext uri="{FF2B5EF4-FFF2-40B4-BE49-F238E27FC236}">
                <a16:creationId xmlns:a16="http://schemas.microsoft.com/office/drawing/2014/main" xmlns="" id="{A0F2830E-9B9C-40B3-8F05-5E36F54C7D7E}"/>
              </a:ext>
            </a:extLst>
          </p:cNvPr>
          <p:cNvSpPr txBox="1"/>
          <p:nvPr/>
        </p:nvSpPr>
        <p:spPr>
          <a:xfrm>
            <a:off x="4914199" y="1016374"/>
            <a:ext cx="2869829" cy="113877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t>    </a:t>
            </a:r>
            <a:r>
              <a:rPr lang="en-US" sz="3200" b="1" u="sng" dirty="0">
                <a:latin typeface="Times"/>
                <a:cs typeface="Times"/>
              </a:rPr>
              <a:t>Trainers</a:t>
            </a:r>
          </a:p>
          <a:p>
            <a:endParaRPr lang="en-US" b="1" dirty="0"/>
          </a:p>
          <a:p>
            <a:endParaRPr lang="en-US" dirty="0"/>
          </a:p>
        </p:txBody>
      </p:sp>
      <p:sp>
        <p:nvSpPr>
          <p:cNvPr id="9" name="TextBox 1">
            <a:extLst>
              <a:ext uri="{FF2B5EF4-FFF2-40B4-BE49-F238E27FC236}">
                <a16:creationId xmlns:a16="http://schemas.microsoft.com/office/drawing/2014/main" xmlns="" id="{F315B98D-91F8-40A2-BC44-FE690FE02D14}"/>
              </a:ext>
            </a:extLst>
          </p:cNvPr>
          <p:cNvSpPr txBox="1"/>
          <p:nvPr/>
        </p:nvSpPr>
        <p:spPr>
          <a:xfrm>
            <a:off x="2170999" y="3041058"/>
            <a:ext cx="27432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Times"/>
                <a:cs typeface="Times"/>
              </a:rPr>
              <a:t>Upasana</a:t>
            </a:r>
          </a:p>
          <a:p>
            <a:endParaRPr lang="en-US" dirty="0"/>
          </a:p>
        </p:txBody>
      </p:sp>
      <p:sp>
        <p:nvSpPr>
          <p:cNvPr id="10" name="TextBox 1">
            <a:extLst>
              <a:ext uri="{FF2B5EF4-FFF2-40B4-BE49-F238E27FC236}">
                <a16:creationId xmlns:a16="http://schemas.microsoft.com/office/drawing/2014/main" xmlns="" id="{2861F0CC-B62C-4F80-A318-08A76DEF89E3}"/>
              </a:ext>
            </a:extLst>
          </p:cNvPr>
          <p:cNvSpPr txBox="1"/>
          <p:nvPr/>
        </p:nvSpPr>
        <p:spPr>
          <a:xfrm>
            <a:off x="5339599" y="3364223"/>
            <a:ext cx="27432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Times"/>
                <a:cs typeface="Times"/>
              </a:rPr>
              <a:t>Amit Balyan</a:t>
            </a:r>
          </a:p>
          <a:p>
            <a:endParaRPr lang="en-US" dirty="0">
              <a:latin typeface="Times"/>
              <a:cs typeface="Times"/>
            </a:endParaRPr>
          </a:p>
        </p:txBody>
      </p:sp>
      <p:sp>
        <p:nvSpPr>
          <p:cNvPr id="11" name="TextBox 1">
            <a:extLst>
              <a:ext uri="{FF2B5EF4-FFF2-40B4-BE49-F238E27FC236}">
                <a16:creationId xmlns:a16="http://schemas.microsoft.com/office/drawing/2014/main" xmlns="" id="{FF8FEF9E-F4F9-4EB4-B88A-4F8BC498A5CF}"/>
              </a:ext>
            </a:extLst>
          </p:cNvPr>
          <p:cNvSpPr txBox="1"/>
          <p:nvPr/>
        </p:nvSpPr>
        <p:spPr>
          <a:xfrm>
            <a:off x="8717478" y="3005610"/>
            <a:ext cx="27432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Times"/>
                <a:cs typeface="Times"/>
              </a:rPr>
              <a:t>Kavita</a:t>
            </a:r>
          </a:p>
          <a:p>
            <a:endParaRPr lang="en-US" dirty="0"/>
          </a:p>
        </p:txBody>
      </p:sp>
      <p:pic>
        <p:nvPicPr>
          <p:cNvPr id="13" name="Picture 4" descr="A person posing for the camera&#10;&#10;Description generated with very high confidence">
            <a:extLst>
              <a:ext uri="{FF2B5EF4-FFF2-40B4-BE49-F238E27FC236}">
                <a16:creationId xmlns:a16="http://schemas.microsoft.com/office/drawing/2014/main" xmlns="" id="{6EDC3803-8E66-4EC3-BE66-AE76FB7FEA41}"/>
              </a:ext>
            </a:extLst>
          </p:cNvPr>
          <p:cNvPicPr>
            <a:picLocks noChangeAspect="1"/>
          </p:cNvPicPr>
          <p:nvPr/>
        </p:nvPicPr>
        <p:blipFill>
          <a:blip r:embed="rId4"/>
          <a:stretch>
            <a:fillRect/>
          </a:stretch>
        </p:blipFill>
        <p:spPr>
          <a:xfrm>
            <a:off x="8466813" y="1954310"/>
            <a:ext cx="1377629" cy="10439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4" descr="A person posing for a picture&#10;&#10;Description generated with very high confidence">
            <a:extLst>
              <a:ext uri="{FF2B5EF4-FFF2-40B4-BE49-F238E27FC236}">
                <a16:creationId xmlns:a16="http://schemas.microsoft.com/office/drawing/2014/main" xmlns="" id="{E2184966-62DA-482F-93DC-4EB963D8A113}"/>
              </a:ext>
            </a:extLst>
          </p:cNvPr>
          <p:cNvPicPr>
            <a:picLocks noChangeAspect="1"/>
          </p:cNvPicPr>
          <p:nvPr/>
        </p:nvPicPr>
        <p:blipFill>
          <a:blip r:embed="rId5"/>
          <a:stretch>
            <a:fillRect/>
          </a:stretch>
        </p:blipFill>
        <p:spPr>
          <a:xfrm>
            <a:off x="5359991" y="4748909"/>
            <a:ext cx="1351208" cy="15596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4" descr="A person standing in a room&#10;&#10;Description generated with very high confidence">
            <a:extLst>
              <a:ext uri="{FF2B5EF4-FFF2-40B4-BE49-F238E27FC236}">
                <a16:creationId xmlns:a16="http://schemas.microsoft.com/office/drawing/2014/main" xmlns="" id="{3382B39E-73CD-43AA-B457-C29D764A952B}"/>
              </a:ext>
            </a:extLst>
          </p:cNvPr>
          <p:cNvPicPr>
            <a:picLocks noChangeAspect="1"/>
          </p:cNvPicPr>
          <p:nvPr/>
        </p:nvPicPr>
        <p:blipFill>
          <a:blip r:embed="rId6"/>
          <a:stretch>
            <a:fillRect/>
          </a:stretch>
        </p:blipFill>
        <p:spPr>
          <a:xfrm>
            <a:off x="3233500" y="4266784"/>
            <a:ext cx="1342352" cy="1558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4" descr="A person wearing a pink dress&#10;&#10;Description generated with very high confidence">
            <a:extLst>
              <a:ext uri="{FF2B5EF4-FFF2-40B4-BE49-F238E27FC236}">
                <a16:creationId xmlns:a16="http://schemas.microsoft.com/office/drawing/2014/main" xmlns="" id="{18A10CE2-9505-481F-AABF-DC29C311589E}"/>
              </a:ext>
            </a:extLst>
          </p:cNvPr>
          <p:cNvPicPr>
            <a:picLocks noChangeAspect="1"/>
          </p:cNvPicPr>
          <p:nvPr/>
        </p:nvPicPr>
        <p:blipFill>
          <a:blip r:embed="rId7"/>
          <a:stretch>
            <a:fillRect/>
          </a:stretch>
        </p:blipFill>
        <p:spPr>
          <a:xfrm>
            <a:off x="7342741" y="4209842"/>
            <a:ext cx="1480116" cy="15665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8" descr="A person smiling for the camera&#10;&#10;Description generated with very high confidence">
            <a:extLst>
              <a:ext uri="{FF2B5EF4-FFF2-40B4-BE49-F238E27FC236}">
                <a16:creationId xmlns:a16="http://schemas.microsoft.com/office/drawing/2014/main" xmlns="" id="{7B08A2F0-9FDF-4B7D-96A6-247BE2A7AF8F}"/>
              </a:ext>
            </a:extLst>
          </p:cNvPr>
          <p:cNvPicPr>
            <a:picLocks noChangeAspect="1"/>
          </p:cNvPicPr>
          <p:nvPr/>
        </p:nvPicPr>
        <p:blipFill>
          <a:blip r:embed="rId8"/>
          <a:stretch>
            <a:fillRect/>
          </a:stretch>
        </p:blipFill>
        <p:spPr>
          <a:xfrm>
            <a:off x="9355633" y="3489005"/>
            <a:ext cx="1466889" cy="15727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4" descr="A person wearing sunglasses&#10;&#10;Description generated with very high confidence">
            <a:extLst>
              <a:ext uri="{FF2B5EF4-FFF2-40B4-BE49-F238E27FC236}">
                <a16:creationId xmlns:a16="http://schemas.microsoft.com/office/drawing/2014/main" xmlns="" id="{B5707BAF-157F-4879-8CF5-7655E81F1D0E}"/>
              </a:ext>
            </a:extLst>
          </p:cNvPr>
          <p:cNvPicPr>
            <a:picLocks noChangeAspect="1"/>
          </p:cNvPicPr>
          <p:nvPr/>
        </p:nvPicPr>
        <p:blipFill>
          <a:blip r:embed="rId9"/>
          <a:stretch>
            <a:fillRect/>
          </a:stretch>
        </p:blipFill>
        <p:spPr>
          <a:xfrm>
            <a:off x="1165559" y="3647463"/>
            <a:ext cx="1557241" cy="15761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xmlns="" id="{5AAFC1CC-0836-45FB-9529-01D213643D36}"/>
              </a:ext>
            </a:extLst>
          </p:cNvPr>
          <p:cNvSpPr txBox="1"/>
          <p:nvPr/>
        </p:nvSpPr>
        <p:spPr>
          <a:xfrm>
            <a:off x="7342741" y="58358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a:cs typeface="Times"/>
              </a:rPr>
              <a:t>Soumya Jakati</a:t>
            </a:r>
          </a:p>
          <a:p>
            <a:endParaRPr lang="en-US" dirty="0">
              <a:latin typeface="Times"/>
              <a:cs typeface="Times"/>
            </a:endParaRPr>
          </a:p>
        </p:txBody>
      </p:sp>
      <p:sp>
        <p:nvSpPr>
          <p:cNvPr id="19" name="TextBox 18">
            <a:extLst>
              <a:ext uri="{FF2B5EF4-FFF2-40B4-BE49-F238E27FC236}">
                <a16:creationId xmlns:a16="http://schemas.microsoft.com/office/drawing/2014/main" xmlns="" id="{44124834-6F4D-4D07-83B9-0F6C6EBD395C}"/>
              </a:ext>
            </a:extLst>
          </p:cNvPr>
          <p:cNvSpPr txBox="1"/>
          <p:nvPr/>
        </p:nvSpPr>
        <p:spPr>
          <a:xfrm>
            <a:off x="3137549" y="595091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a:cs typeface="Times"/>
              </a:rPr>
              <a:t>Shravan Kini</a:t>
            </a:r>
          </a:p>
          <a:p>
            <a:endParaRPr lang="en-US" dirty="0">
              <a:latin typeface="Times"/>
              <a:cs typeface="Times"/>
            </a:endParaRPr>
          </a:p>
        </p:txBody>
      </p:sp>
      <p:sp>
        <p:nvSpPr>
          <p:cNvPr id="20" name="TextBox 19">
            <a:extLst>
              <a:ext uri="{FF2B5EF4-FFF2-40B4-BE49-F238E27FC236}">
                <a16:creationId xmlns:a16="http://schemas.microsoft.com/office/drawing/2014/main" xmlns="" id="{AFB4C5E0-F2E9-462F-8C5C-957A7F81E023}"/>
              </a:ext>
            </a:extLst>
          </p:cNvPr>
          <p:cNvSpPr txBox="1"/>
          <p:nvPr/>
        </p:nvSpPr>
        <p:spPr>
          <a:xfrm>
            <a:off x="5193228" y="636343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a:cs typeface="Times"/>
              </a:rPr>
              <a:t>Rachana Bhandary</a:t>
            </a:r>
          </a:p>
          <a:p>
            <a:endParaRPr lang="en-US" dirty="0">
              <a:latin typeface="Times"/>
              <a:cs typeface="Times"/>
            </a:endParaRPr>
          </a:p>
        </p:txBody>
      </p:sp>
      <p:sp>
        <p:nvSpPr>
          <p:cNvPr id="21" name="TextBox 20">
            <a:extLst>
              <a:ext uri="{FF2B5EF4-FFF2-40B4-BE49-F238E27FC236}">
                <a16:creationId xmlns:a16="http://schemas.microsoft.com/office/drawing/2014/main" xmlns="" id="{C0251D84-C069-411D-B278-D3DD6668F138}"/>
              </a:ext>
            </a:extLst>
          </p:cNvPr>
          <p:cNvSpPr txBox="1"/>
          <p:nvPr/>
        </p:nvSpPr>
        <p:spPr>
          <a:xfrm>
            <a:off x="1388599" y="530457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a:cs typeface="Times"/>
              </a:rPr>
              <a:t>Vikas B</a:t>
            </a:r>
          </a:p>
          <a:p>
            <a:endParaRPr lang="en-US" dirty="0">
              <a:latin typeface="Times"/>
              <a:cs typeface="Times"/>
            </a:endParaRPr>
          </a:p>
        </p:txBody>
      </p:sp>
      <p:sp>
        <p:nvSpPr>
          <p:cNvPr id="22" name="TextBox 21">
            <a:extLst>
              <a:ext uri="{FF2B5EF4-FFF2-40B4-BE49-F238E27FC236}">
                <a16:creationId xmlns:a16="http://schemas.microsoft.com/office/drawing/2014/main" xmlns="" id="{B844EEA4-DE66-4083-95D5-7B8AE815E84B}"/>
              </a:ext>
            </a:extLst>
          </p:cNvPr>
          <p:cNvSpPr txBox="1"/>
          <p:nvPr/>
        </p:nvSpPr>
        <p:spPr>
          <a:xfrm>
            <a:off x="9450922" y="518953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a:cs typeface="Times"/>
              </a:rPr>
              <a:t>Nikitha Shetty</a:t>
            </a:r>
          </a:p>
          <a:p>
            <a:endParaRPr lang="en-US" dirty="0">
              <a:latin typeface="Times"/>
              <a:cs typeface="Times"/>
            </a:endParaRPr>
          </a:p>
        </p:txBody>
      </p:sp>
    </p:spTree>
    <p:extLst>
      <p:ext uri="{BB962C8B-B14F-4D97-AF65-F5344CB8AC3E}">
        <p14:creationId xmlns:p14="http://schemas.microsoft.com/office/powerpoint/2010/main" val="766895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BE0240-CE45-4DF6-8AAC-63757AD8070D}"/>
              </a:ext>
            </a:extLst>
          </p:cNvPr>
          <p:cNvSpPr>
            <a:spLocks noGrp="1"/>
          </p:cNvSpPr>
          <p:nvPr>
            <p:ph type="title"/>
          </p:nvPr>
        </p:nvSpPr>
        <p:spPr/>
        <p:txBody>
          <a:bodyPr>
            <a:normAutofit/>
          </a:bodyPr>
          <a:lstStyle/>
          <a:p>
            <a:r>
              <a:rPr lang="en-US" sz="4800" b="1">
                <a:latin typeface="Times"/>
                <a:cs typeface="Times"/>
              </a:rPr>
              <a:t>Agent Page Screenshot</a:t>
            </a:r>
          </a:p>
        </p:txBody>
      </p:sp>
      <p:pic>
        <p:nvPicPr>
          <p:cNvPr id="14" name="Picture 14" descr="A screenshot of a social media post&#10;&#10;Description generated with very high confidence">
            <a:extLst>
              <a:ext uri="{FF2B5EF4-FFF2-40B4-BE49-F238E27FC236}">
                <a16:creationId xmlns:a16="http://schemas.microsoft.com/office/drawing/2014/main" xmlns="" id="{FA6E9BD1-8B79-4CA7-A184-8F69716ECB82}"/>
              </a:ext>
            </a:extLst>
          </p:cNvPr>
          <p:cNvPicPr>
            <a:picLocks noGrp="1" noChangeAspect="1"/>
          </p:cNvPicPr>
          <p:nvPr>
            <p:ph idx="1"/>
          </p:nvPr>
        </p:nvPicPr>
        <p:blipFill rotWithShape="1">
          <a:blip r:embed="rId2"/>
          <a:srcRect t="107" r="177" b="19222"/>
          <a:stretch/>
        </p:blipFill>
        <p:spPr>
          <a:xfrm>
            <a:off x="1375789" y="2550955"/>
            <a:ext cx="5002909" cy="3548654"/>
          </a:xfrm>
        </p:spPr>
      </p:pic>
      <p:pic>
        <p:nvPicPr>
          <p:cNvPr id="18" name="Picture 18" descr="A screenshot of a cell phone&#10;&#10;Description generated with high confidence">
            <a:extLst>
              <a:ext uri="{FF2B5EF4-FFF2-40B4-BE49-F238E27FC236}">
                <a16:creationId xmlns:a16="http://schemas.microsoft.com/office/drawing/2014/main" xmlns="" id="{B071F3C6-5935-40CD-BF26-22ED72F7BFB6}"/>
              </a:ext>
            </a:extLst>
          </p:cNvPr>
          <p:cNvPicPr>
            <a:picLocks noChangeAspect="1"/>
          </p:cNvPicPr>
          <p:nvPr/>
        </p:nvPicPr>
        <p:blipFill>
          <a:blip r:embed="rId3"/>
          <a:stretch>
            <a:fillRect/>
          </a:stretch>
        </p:blipFill>
        <p:spPr>
          <a:xfrm>
            <a:off x="6499793" y="2545375"/>
            <a:ext cx="4629804" cy="3537993"/>
          </a:xfrm>
          <a:prstGeom prst="rect">
            <a:avLst/>
          </a:prstGeom>
        </p:spPr>
      </p:pic>
    </p:spTree>
    <p:extLst>
      <p:ext uri="{BB962C8B-B14F-4D97-AF65-F5344CB8AC3E}">
        <p14:creationId xmlns:p14="http://schemas.microsoft.com/office/powerpoint/2010/main" val="1988171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0CAB57-41BF-406B-A91A-2403DB0AE48D}"/>
              </a:ext>
            </a:extLst>
          </p:cNvPr>
          <p:cNvSpPr>
            <a:spLocks noGrp="1"/>
          </p:cNvSpPr>
          <p:nvPr>
            <p:ph type="title"/>
          </p:nvPr>
        </p:nvSpPr>
        <p:spPr/>
        <p:txBody>
          <a:bodyPr/>
          <a:lstStyle/>
          <a:p>
            <a:endParaRPr lang="en-US"/>
          </a:p>
        </p:txBody>
      </p:sp>
      <p:pic>
        <p:nvPicPr>
          <p:cNvPr id="4" name="Picture 4" descr="A close up of a device&#10;&#10;Description generated with high confidence">
            <a:extLst>
              <a:ext uri="{FF2B5EF4-FFF2-40B4-BE49-F238E27FC236}">
                <a16:creationId xmlns:a16="http://schemas.microsoft.com/office/drawing/2014/main" xmlns="" id="{16D211A8-8649-4D0D-90F2-119F0FDFE7EC}"/>
              </a:ext>
            </a:extLst>
          </p:cNvPr>
          <p:cNvPicPr>
            <a:picLocks noGrp="1" noChangeAspect="1"/>
          </p:cNvPicPr>
          <p:nvPr>
            <p:ph idx="1"/>
          </p:nvPr>
        </p:nvPicPr>
        <p:blipFill>
          <a:blip r:embed="rId2"/>
          <a:stretch>
            <a:fillRect/>
          </a:stretch>
        </p:blipFill>
        <p:spPr>
          <a:xfrm>
            <a:off x="865428" y="756490"/>
            <a:ext cx="10418010" cy="5295179"/>
          </a:xfrm>
        </p:spPr>
      </p:pic>
    </p:spTree>
    <p:extLst>
      <p:ext uri="{BB962C8B-B14F-4D97-AF65-F5344CB8AC3E}">
        <p14:creationId xmlns:p14="http://schemas.microsoft.com/office/powerpoint/2010/main" val="2684030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832A1E47-A968-404F-8DBE-B31240A9B6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xmlns="" id="{E0DDDCF8-BC1A-4404-8ACA-D8D2BB4BE977}"/>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24" name="Straight Connector 23">
            <a:extLst>
              <a:ext uri="{FF2B5EF4-FFF2-40B4-BE49-F238E27FC236}">
                <a16:creationId xmlns:a16="http://schemas.microsoft.com/office/drawing/2014/main" xmlns="" id="{CBB3FB69-D504-412A-90F9-1D1BAA6AC88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7">
            <a:extLst>
              <a:ext uri="{FF2B5EF4-FFF2-40B4-BE49-F238E27FC236}">
                <a16:creationId xmlns:a16="http://schemas.microsoft.com/office/drawing/2014/main" xmlns="" id="{F28889C0-9941-4147-A5FD-D6BF4006CE84}"/>
              </a:ext>
            </a:extLst>
          </p:cNvPr>
          <p:cNvSpPr>
            <a:spLocks noGrp="1"/>
          </p:cNvSpPr>
          <p:nvPr>
            <p:ph idx="1"/>
          </p:nvPr>
        </p:nvSpPr>
        <p:spPr>
          <a:xfrm>
            <a:off x="1295401" y="2314480"/>
            <a:ext cx="3660057" cy="3382094"/>
          </a:xfrm>
        </p:spPr>
        <p:txBody>
          <a:bodyPr>
            <a:normAutofit/>
          </a:bodyPr>
          <a:lstStyle/>
          <a:p>
            <a:pPr marL="0" indent="0" algn="ctr">
              <a:spcBef>
                <a:spcPct val="0"/>
              </a:spcBef>
              <a:spcAft>
                <a:spcPts val="0"/>
              </a:spcAft>
              <a:buNone/>
            </a:pPr>
            <a:r>
              <a:rPr lang="en-US" sz="4800" b="1" dirty="0">
                <a:latin typeface="Times"/>
                <a:cs typeface="Times"/>
              </a:rPr>
              <a:t>The Ask where we started</a:t>
            </a:r>
            <a:endParaRPr lang="en-US" sz="4800" b="1">
              <a:latin typeface="Times"/>
              <a:ea typeface="+mn-lt"/>
              <a:cs typeface="Times"/>
            </a:endParaRPr>
          </a:p>
          <a:p>
            <a:pPr algn="ctr"/>
            <a:endParaRPr lang="en-US" sz="2800"/>
          </a:p>
        </p:txBody>
      </p:sp>
      <p:pic>
        <p:nvPicPr>
          <p:cNvPr id="4" name="Picture 4" descr="A close up of a bicycle&#10;&#10;Description generated with high confidence">
            <a:extLst>
              <a:ext uri="{FF2B5EF4-FFF2-40B4-BE49-F238E27FC236}">
                <a16:creationId xmlns:a16="http://schemas.microsoft.com/office/drawing/2014/main" xmlns="" id="{D26CF04E-F4E2-42FA-902A-0A3FAF41A6BA}"/>
              </a:ext>
            </a:extLst>
          </p:cNvPr>
          <p:cNvPicPr>
            <a:picLocks noChangeAspect="1"/>
          </p:cNvPicPr>
          <p:nvPr/>
        </p:nvPicPr>
        <p:blipFill rotWithShape="1">
          <a:blip r:embed="rId4"/>
          <a:srcRect r="44761" b="229"/>
          <a:stretch/>
        </p:blipFill>
        <p:spPr>
          <a:xfrm>
            <a:off x="5362640" y="836455"/>
            <a:ext cx="5535420" cy="5185144"/>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249696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E7F851-3E42-44C6-BE85-71AFBBAC830E}"/>
              </a:ext>
            </a:extLst>
          </p:cNvPr>
          <p:cNvSpPr>
            <a:spLocks noGrp="1"/>
          </p:cNvSpPr>
          <p:nvPr>
            <p:ph type="title"/>
          </p:nvPr>
        </p:nvSpPr>
        <p:spPr>
          <a:xfrm>
            <a:off x="1295402" y="1015749"/>
            <a:ext cx="9601196" cy="1303867"/>
          </a:xfrm>
        </p:spPr>
        <p:txBody>
          <a:bodyPr>
            <a:normAutofit/>
          </a:bodyPr>
          <a:lstStyle/>
          <a:p>
            <a:r>
              <a:rPr lang="en-US" sz="4800" b="1" dirty="0">
                <a:latin typeface="Times"/>
                <a:cs typeface="Times"/>
              </a:rPr>
              <a:t>Agenda</a:t>
            </a:r>
          </a:p>
        </p:txBody>
      </p:sp>
      <p:sp>
        <p:nvSpPr>
          <p:cNvPr id="3" name="Content Placeholder 2">
            <a:extLst>
              <a:ext uri="{FF2B5EF4-FFF2-40B4-BE49-F238E27FC236}">
                <a16:creationId xmlns:a16="http://schemas.microsoft.com/office/drawing/2014/main" xmlns="" id="{AA3DDFD8-17E7-464D-958A-C1DD37A975F8}"/>
              </a:ext>
            </a:extLst>
          </p:cNvPr>
          <p:cNvSpPr>
            <a:spLocks noGrp="1"/>
          </p:cNvSpPr>
          <p:nvPr>
            <p:ph idx="1"/>
          </p:nvPr>
        </p:nvSpPr>
        <p:spPr>
          <a:xfrm>
            <a:off x="1414186" y="2537882"/>
            <a:ext cx="9601196" cy="3318936"/>
          </a:xfrm>
        </p:spPr>
        <p:txBody>
          <a:bodyPr vert="horz" lIns="91440" tIns="45720" rIns="91440" bIns="45720" rtlCol="0" anchor="t">
            <a:noAutofit/>
          </a:bodyPr>
          <a:lstStyle/>
          <a:p>
            <a:pPr algn="just"/>
            <a:r>
              <a:rPr lang="en-US" sz="1600" b="1" dirty="0">
                <a:latin typeface="Times"/>
                <a:cs typeface="Times New Roman"/>
              </a:rPr>
              <a:t>Objective of the Training</a:t>
            </a:r>
            <a:endParaRPr lang="en-US" sz="1600" b="1" dirty="0">
              <a:latin typeface="Times"/>
              <a:cs typeface="Calibri"/>
            </a:endParaRPr>
          </a:p>
          <a:p>
            <a:pPr algn="just"/>
            <a:r>
              <a:rPr lang="en-US" sz="1600" b="1" dirty="0">
                <a:latin typeface="Times"/>
                <a:cs typeface="Times New Roman"/>
              </a:rPr>
              <a:t>Framework </a:t>
            </a:r>
            <a:r>
              <a:rPr lang="en-US" sz="1600" b="1" dirty="0" smtClean="0">
                <a:latin typeface="Times"/>
                <a:cs typeface="Times New Roman"/>
              </a:rPr>
              <a:t> for </a:t>
            </a:r>
            <a:r>
              <a:rPr lang="en-US" sz="1600" b="1" dirty="0">
                <a:latin typeface="Times"/>
                <a:cs typeface="Times New Roman"/>
              </a:rPr>
              <a:t>8 Weeks</a:t>
            </a:r>
            <a:endParaRPr lang="en-US" sz="1600" b="1" dirty="0">
              <a:latin typeface="Times"/>
              <a:cs typeface="Calibri"/>
            </a:endParaRPr>
          </a:p>
          <a:p>
            <a:pPr algn="just"/>
            <a:r>
              <a:rPr lang="en-US" sz="1600" b="1" dirty="0">
                <a:latin typeface="Times"/>
                <a:cs typeface="Times New Roman"/>
              </a:rPr>
              <a:t>Overview</a:t>
            </a:r>
            <a:endParaRPr lang="en-US" sz="1600" b="1" dirty="0">
              <a:latin typeface="Times"/>
              <a:cs typeface="Calibri"/>
            </a:endParaRPr>
          </a:p>
          <a:p>
            <a:pPr algn="just"/>
            <a:r>
              <a:rPr lang="en-US" sz="1600" b="1" dirty="0">
                <a:latin typeface="Times"/>
                <a:cs typeface="Times New Roman"/>
              </a:rPr>
              <a:t>Our Journey</a:t>
            </a:r>
          </a:p>
          <a:p>
            <a:pPr algn="just"/>
            <a:r>
              <a:rPr lang="en-US" sz="1600" b="1" dirty="0">
                <a:latin typeface="Times"/>
                <a:cs typeface="Times New Roman"/>
              </a:rPr>
              <a:t>Tools Used</a:t>
            </a:r>
          </a:p>
          <a:p>
            <a:pPr algn="just"/>
            <a:r>
              <a:rPr lang="en-US" sz="1600" b="1" dirty="0">
                <a:latin typeface="Times"/>
                <a:cs typeface="Times New Roman"/>
              </a:rPr>
              <a:t>Problem definition</a:t>
            </a:r>
          </a:p>
          <a:p>
            <a:pPr algn="just"/>
            <a:r>
              <a:rPr lang="en-US" sz="1600" b="1" dirty="0">
                <a:latin typeface="Times"/>
                <a:cs typeface="Times New Roman"/>
              </a:rPr>
              <a:t>Challenges</a:t>
            </a:r>
          </a:p>
          <a:p>
            <a:pPr algn="just"/>
            <a:r>
              <a:rPr lang="en-US" sz="1600" b="1" dirty="0">
                <a:latin typeface="Times"/>
                <a:cs typeface="Times New Roman"/>
              </a:rPr>
              <a:t>Scope and conclusion</a:t>
            </a:r>
          </a:p>
          <a:p>
            <a:pPr algn="just"/>
            <a:r>
              <a:rPr lang="en-US" sz="1600" b="1" dirty="0">
                <a:latin typeface="Times"/>
                <a:cs typeface="Times New Roman"/>
              </a:rPr>
              <a:t>Our Team</a:t>
            </a:r>
          </a:p>
          <a:p>
            <a:pPr algn="just"/>
            <a:r>
              <a:rPr lang="en-US" sz="1600" b="1" dirty="0">
                <a:latin typeface="Times"/>
                <a:cs typeface="Times New Roman"/>
              </a:rPr>
              <a:t>Demo</a:t>
            </a:r>
            <a:endParaRPr lang="en-US" sz="1600" b="1" dirty="0">
              <a:latin typeface="Times"/>
              <a:cs typeface="Calibri"/>
            </a:endParaRPr>
          </a:p>
          <a:p>
            <a:endParaRPr lang="en-US" sz="1000" b="1" dirty="0">
              <a:latin typeface="Times New Roman"/>
              <a:cs typeface="Times New Roman"/>
            </a:endParaRPr>
          </a:p>
          <a:p>
            <a:endParaRPr lang="en-US" sz="1400" b="1" dirty="0">
              <a:latin typeface="Times New Roman"/>
              <a:cs typeface="Times New Roman"/>
            </a:endParaRPr>
          </a:p>
          <a:p>
            <a:endParaRPr lang="en-US" sz="1400" b="1" dirty="0">
              <a:latin typeface="Times New Roman"/>
              <a:cs typeface="Times New Roman"/>
            </a:endParaRPr>
          </a:p>
        </p:txBody>
      </p:sp>
      <p:pic>
        <p:nvPicPr>
          <p:cNvPr id="5" name="Picture 4" descr="A picture containing drawing&#10;&#10;Description generated with very high confidence">
            <a:extLst>
              <a:ext uri="{FF2B5EF4-FFF2-40B4-BE49-F238E27FC236}">
                <a16:creationId xmlns:a16="http://schemas.microsoft.com/office/drawing/2014/main" xmlns="" id="{F21592ED-42A4-4FC5-9646-54E0E0185CD1}"/>
              </a:ext>
            </a:extLst>
          </p:cNvPr>
          <p:cNvPicPr>
            <a:picLocks noChangeAspect="1"/>
          </p:cNvPicPr>
          <p:nvPr/>
        </p:nvPicPr>
        <p:blipFill>
          <a:blip r:embed="rId2"/>
          <a:stretch>
            <a:fillRect/>
          </a:stretch>
        </p:blipFill>
        <p:spPr>
          <a:xfrm>
            <a:off x="10179474" y="762000"/>
            <a:ext cx="835908" cy="688875"/>
          </a:xfrm>
          <a:prstGeom prst="rect">
            <a:avLst/>
          </a:prstGeom>
        </p:spPr>
      </p:pic>
    </p:spTree>
    <p:extLst>
      <p:ext uri="{BB962C8B-B14F-4D97-AF65-F5344CB8AC3E}">
        <p14:creationId xmlns:p14="http://schemas.microsoft.com/office/powerpoint/2010/main" val="4080345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024F6EB-04DC-4C6D-8485-FCD53A4A95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7A795FBE-101B-4063-A5FC-8C0624B3534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xmlns="" id="{06E74744-D1AC-4B97-BF18-3DB70F433AED}"/>
              </a:ext>
            </a:extLst>
          </p:cNvPr>
          <p:cNvSpPr>
            <a:spLocks noGrp="1"/>
          </p:cNvSpPr>
          <p:nvPr>
            <p:ph type="title"/>
          </p:nvPr>
        </p:nvSpPr>
        <p:spPr>
          <a:xfrm rot="21540000">
            <a:off x="7515016" y="1790086"/>
            <a:ext cx="3375995" cy="610599"/>
          </a:xfrm>
        </p:spPr>
        <p:txBody>
          <a:bodyPr vert="horz" lIns="91440" tIns="45720" rIns="91440" bIns="45720" rtlCol="0" anchor="ctr">
            <a:noAutofit/>
          </a:bodyPr>
          <a:lstStyle/>
          <a:p>
            <a:r>
              <a:rPr lang="en-US" b="1" dirty="0">
                <a:latin typeface="Times"/>
                <a:ea typeface="+mj-lt"/>
                <a:cs typeface="+mj-lt"/>
              </a:rPr>
              <a:t>Objective of the Training</a:t>
            </a:r>
          </a:p>
          <a:p>
            <a:endParaRPr lang="en-US" dirty="0"/>
          </a:p>
        </p:txBody>
      </p:sp>
      <p:sp>
        <p:nvSpPr>
          <p:cNvPr id="15" name="Rectangle 14">
            <a:extLst>
              <a:ext uri="{FF2B5EF4-FFF2-40B4-BE49-F238E27FC236}">
                <a16:creationId xmlns:a16="http://schemas.microsoft.com/office/drawing/2014/main" xmlns="" id="{8881F853-6081-4216-9876-4D863309A0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erson that is standing in the snow&#10;&#10;Description generated with high confidence">
            <a:extLst>
              <a:ext uri="{FF2B5EF4-FFF2-40B4-BE49-F238E27FC236}">
                <a16:creationId xmlns:a16="http://schemas.microsoft.com/office/drawing/2014/main" xmlns="" id="{7181E39A-BA87-4ADA-BDB5-A0E49B77CF0C}"/>
              </a:ext>
            </a:extLst>
          </p:cNvPr>
          <p:cNvPicPr>
            <a:picLocks noChangeAspect="1"/>
          </p:cNvPicPr>
          <p:nvPr/>
        </p:nvPicPr>
        <p:blipFill rotWithShape="1">
          <a:blip r:embed="rId4"/>
          <a:srcRect l="210" r="45263"/>
          <a:stretch/>
        </p:blipFill>
        <p:spPr>
          <a:xfrm>
            <a:off x="1652447" y="1423528"/>
            <a:ext cx="4446427" cy="3777763"/>
          </a:xfrm>
          <a:prstGeom prst="rect">
            <a:avLst/>
          </a:prstGeom>
        </p:spPr>
      </p:pic>
      <p:cxnSp>
        <p:nvCxnSpPr>
          <p:cNvPr id="17" name="Straight Connector 16">
            <a:extLst>
              <a:ext uri="{FF2B5EF4-FFF2-40B4-BE49-F238E27FC236}">
                <a16:creationId xmlns:a16="http://schemas.microsoft.com/office/drawing/2014/main" xmlns="" id="{68EF61C2-EE68-43FF-A497-F2E60EA5320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7">
            <a:extLst>
              <a:ext uri="{FF2B5EF4-FFF2-40B4-BE49-F238E27FC236}">
                <a16:creationId xmlns:a16="http://schemas.microsoft.com/office/drawing/2014/main" xmlns="" id="{649525EA-A914-467D-90D1-9060AD04C3B5}"/>
              </a:ext>
            </a:extLst>
          </p:cNvPr>
          <p:cNvSpPr>
            <a:spLocks noGrp="1"/>
          </p:cNvSpPr>
          <p:nvPr>
            <p:ph idx="1"/>
          </p:nvPr>
        </p:nvSpPr>
        <p:spPr>
          <a:xfrm>
            <a:off x="7535824" y="2556932"/>
            <a:ext cx="3646526" cy="3318936"/>
          </a:xfrm>
        </p:spPr>
        <p:txBody>
          <a:bodyPr>
            <a:normAutofit/>
          </a:bodyPr>
          <a:lstStyle/>
          <a:p>
            <a:pPr algn="just"/>
            <a:r>
              <a:rPr lang="en-US" dirty="0">
                <a:solidFill>
                  <a:srgbClr val="262626"/>
                </a:solidFill>
                <a:latin typeface="Times"/>
                <a:cs typeface="Times"/>
              </a:rPr>
              <a:t>Become a Full </a:t>
            </a:r>
            <a:r>
              <a:rPr lang="en-US" dirty="0" smtClean="0">
                <a:solidFill>
                  <a:srgbClr val="262626"/>
                </a:solidFill>
                <a:latin typeface="Times"/>
                <a:cs typeface="Times"/>
              </a:rPr>
              <a:t>Stack </a:t>
            </a:r>
            <a:r>
              <a:rPr lang="en-US" dirty="0">
                <a:solidFill>
                  <a:srgbClr val="262626"/>
                </a:solidFill>
                <a:latin typeface="Times"/>
                <a:cs typeface="Times"/>
              </a:rPr>
              <a:t>developer by gaining all the skills required to work with front-end and </a:t>
            </a:r>
            <a:r>
              <a:rPr lang="en-US" dirty="0">
                <a:latin typeface="Times"/>
                <a:cs typeface="Times"/>
              </a:rPr>
              <a:t>back-end </a:t>
            </a:r>
            <a:r>
              <a:rPr lang="en-US" dirty="0" smtClean="0">
                <a:latin typeface="Times"/>
                <a:cs typeface="Times"/>
              </a:rPr>
              <a:t>technologies.</a:t>
            </a:r>
            <a:endParaRPr lang="en-US" sz="2000" dirty="0"/>
          </a:p>
        </p:txBody>
      </p:sp>
      <p:pic>
        <p:nvPicPr>
          <p:cNvPr id="7" name="Picture 6">
            <a:extLst>
              <a:ext uri="{FF2B5EF4-FFF2-40B4-BE49-F238E27FC236}">
                <a16:creationId xmlns:a16="http://schemas.microsoft.com/office/drawing/2014/main" xmlns="" id="{1113ADC9-8F52-4A83-9374-FBBC03D457E7}"/>
              </a:ext>
            </a:extLst>
          </p:cNvPr>
          <p:cNvPicPr>
            <a:picLocks noChangeAspect="1"/>
          </p:cNvPicPr>
          <p:nvPr/>
        </p:nvPicPr>
        <p:blipFill>
          <a:blip r:embed="rId5"/>
          <a:stretch>
            <a:fillRect/>
          </a:stretch>
        </p:blipFill>
        <p:spPr>
          <a:xfrm>
            <a:off x="10515650" y="616324"/>
            <a:ext cx="835908" cy="688875"/>
          </a:xfrm>
          <a:prstGeom prst="rect">
            <a:avLst/>
          </a:prstGeom>
        </p:spPr>
      </p:pic>
    </p:spTree>
    <p:extLst>
      <p:ext uri="{BB962C8B-B14F-4D97-AF65-F5344CB8AC3E}">
        <p14:creationId xmlns:p14="http://schemas.microsoft.com/office/powerpoint/2010/main" val="14929147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71323406-83CF-4E9B-B9AF-22D3166763A3}"/>
              </a:ext>
            </a:extLst>
          </p:cNvPr>
          <p:cNvSpPr>
            <a:spLocks noGrp="1"/>
          </p:cNvSpPr>
          <p:nvPr/>
        </p:nvSpPr>
        <p:spPr>
          <a:xfrm>
            <a:off x="2888877" y="684493"/>
            <a:ext cx="7800832" cy="594132"/>
          </a:xfrm>
          <a:prstGeom prst="rect">
            <a:avLst/>
          </a:prstGeom>
        </p:spPr>
        <p:txBody>
          <a:bodyPr vert="horz" lIns="0" tIns="0" rIns="0" bIns="0" rtlCol="0" anchor="b" anchorCtr="0">
            <a:no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sz="4400" dirty="0">
                <a:latin typeface="Times"/>
                <a:cs typeface="Times"/>
              </a:rPr>
              <a:t>Framework for 8 Weeks</a:t>
            </a:r>
          </a:p>
        </p:txBody>
      </p:sp>
      <p:sp>
        <p:nvSpPr>
          <p:cNvPr id="3" name="Text Placeholder 9">
            <a:extLst>
              <a:ext uri="{FF2B5EF4-FFF2-40B4-BE49-F238E27FC236}">
                <a16:creationId xmlns:a16="http://schemas.microsoft.com/office/drawing/2014/main" xmlns="" id="{9FA61BB9-CC3B-4E1C-8274-CF4C98040CE6}"/>
              </a:ext>
              <a:ext uri="{C183D7F6-B498-43B3-948B-1728B52AA6E4}">
                <adec:decorative xmlns:adec="http://schemas.microsoft.com/office/drawing/2017/decorative" xmlns="" val="1"/>
              </a:ext>
            </a:extLst>
          </p:cNvPr>
          <p:cNvSpPr>
            <a:spLocks noGrp="1"/>
          </p:cNvSpPr>
          <p:nvPr/>
        </p:nvSpPr>
        <p:spPr>
          <a:xfrm>
            <a:off x="1154206" y="1638187"/>
            <a:ext cx="449132" cy="359925"/>
          </a:xfrm>
          <a:prstGeom prst="rect">
            <a:avLst/>
          </a:prstGeom>
          <a:solidFill>
            <a:schemeClr val="bg2">
              <a:alpha val="50000"/>
            </a:schemeClr>
          </a:solidFill>
        </p:spPr>
        <p:txBody>
          <a:bodyPr vert="horz" lIns="0" tIns="0" rIns="0" bIns="0" rtlCol="0" anchor="ctr" anchorCtr="0">
            <a:normAutofit fontScale="550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1</a:t>
            </a:r>
          </a:p>
        </p:txBody>
      </p:sp>
      <p:sp>
        <p:nvSpPr>
          <p:cNvPr id="4" name="Text Placeholder 5">
            <a:extLst>
              <a:ext uri="{FF2B5EF4-FFF2-40B4-BE49-F238E27FC236}">
                <a16:creationId xmlns:a16="http://schemas.microsoft.com/office/drawing/2014/main" xmlns="" id="{93D48078-21F2-4D2B-9923-AA0FC7E4EADF}"/>
              </a:ext>
            </a:extLst>
          </p:cNvPr>
          <p:cNvSpPr>
            <a:spLocks noGrp="1"/>
          </p:cNvSpPr>
          <p:nvPr/>
        </p:nvSpPr>
        <p:spPr>
          <a:xfrm>
            <a:off x="1752754" y="1643095"/>
            <a:ext cx="2941311" cy="891205"/>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solidFill>
                  <a:schemeClr val="accent6">
                    <a:lumMod val="50000"/>
                  </a:schemeClr>
                </a:solidFill>
              </a:rPr>
              <a:t>Database Concepts  and SQL</a:t>
            </a:r>
          </a:p>
          <a:p>
            <a:r>
              <a:rPr lang="en-US" sz="1200" dirty="0">
                <a:solidFill>
                  <a:schemeClr val="accent6">
                    <a:lumMod val="50000"/>
                  </a:schemeClr>
                </a:solidFill>
              </a:rPr>
              <a:t>Introduction to Applications</a:t>
            </a:r>
          </a:p>
        </p:txBody>
      </p:sp>
      <p:sp>
        <p:nvSpPr>
          <p:cNvPr id="5" name="Text Placeholder 12">
            <a:extLst>
              <a:ext uri="{FF2B5EF4-FFF2-40B4-BE49-F238E27FC236}">
                <a16:creationId xmlns:a16="http://schemas.microsoft.com/office/drawing/2014/main" xmlns="" id="{B1B7CA7E-BFE9-43F5-818A-33D848BA109B}"/>
              </a:ext>
              <a:ext uri="{C183D7F6-B498-43B3-948B-1728B52AA6E4}">
                <adec:decorative xmlns:adec="http://schemas.microsoft.com/office/drawing/2017/decorative" xmlns="" val="1"/>
              </a:ext>
            </a:extLst>
          </p:cNvPr>
          <p:cNvSpPr>
            <a:spLocks noGrp="1"/>
          </p:cNvSpPr>
          <p:nvPr/>
        </p:nvSpPr>
        <p:spPr>
          <a:xfrm>
            <a:off x="1741139" y="2177600"/>
            <a:ext cx="549985" cy="388296"/>
          </a:xfrm>
          <a:prstGeom prst="rect">
            <a:avLst/>
          </a:prstGeom>
          <a:solidFill>
            <a:schemeClr val="bg2">
              <a:alpha val="50000"/>
            </a:schemeClr>
          </a:solidFill>
        </p:spPr>
        <p:txBody>
          <a:bodyPr vert="horz" lIns="0" tIns="0" rIns="0" bIns="0" rtlCol="0" anchor="ctr" anchorCtr="0">
            <a:normAutofit fontScale="625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2</a:t>
            </a:r>
          </a:p>
        </p:txBody>
      </p:sp>
      <p:sp>
        <p:nvSpPr>
          <p:cNvPr id="6" name="Text Placeholder 10">
            <a:extLst>
              <a:ext uri="{FF2B5EF4-FFF2-40B4-BE49-F238E27FC236}">
                <a16:creationId xmlns:a16="http://schemas.microsoft.com/office/drawing/2014/main" xmlns="" id="{76206E00-F64D-4D0F-90FB-BC46928E86DA}"/>
              </a:ext>
            </a:extLst>
          </p:cNvPr>
          <p:cNvSpPr>
            <a:spLocks noGrp="1"/>
          </p:cNvSpPr>
          <p:nvPr/>
        </p:nvSpPr>
        <p:spPr>
          <a:xfrm>
            <a:off x="6385455" y="5722649"/>
            <a:ext cx="3086881" cy="113535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solidFill>
                  <a:schemeClr val="accent6">
                    <a:lumMod val="50000"/>
                  </a:schemeClr>
                </a:solidFill>
              </a:rPr>
              <a:t>Project Presentation</a:t>
            </a:r>
          </a:p>
        </p:txBody>
      </p:sp>
      <p:sp>
        <p:nvSpPr>
          <p:cNvPr id="7" name="Text Placeholder 15">
            <a:extLst>
              <a:ext uri="{FF2B5EF4-FFF2-40B4-BE49-F238E27FC236}">
                <a16:creationId xmlns:a16="http://schemas.microsoft.com/office/drawing/2014/main" xmlns="" id="{451285FD-FAF7-4A8A-831E-CD04352B55CE}"/>
              </a:ext>
              <a:ext uri="{C183D7F6-B498-43B3-948B-1728B52AA6E4}">
                <adec:decorative xmlns:adec="http://schemas.microsoft.com/office/drawing/2017/decorative" xmlns="" val="1"/>
              </a:ext>
            </a:extLst>
          </p:cNvPr>
          <p:cNvSpPr>
            <a:spLocks noGrp="1"/>
          </p:cNvSpPr>
          <p:nvPr/>
        </p:nvSpPr>
        <p:spPr>
          <a:xfrm>
            <a:off x="2294634" y="2765194"/>
            <a:ext cx="594809" cy="386003"/>
          </a:xfrm>
          <a:prstGeom prst="rect">
            <a:avLst/>
          </a:prstGeom>
          <a:solidFill>
            <a:schemeClr val="bg2">
              <a:alpha val="50000"/>
            </a:schemeClr>
          </a:solidFill>
        </p:spPr>
        <p:txBody>
          <a:bodyPr vert="horz" lIns="0" tIns="0" rIns="0" bIns="0" rtlCol="0" anchor="ctr" anchorCtr="0">
            <a:normAutofit fontScale="625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3</a:t>
            </a:r>
          </a:p>
        </p:txBody>
      </p:sp>
      <p:sp>
        <p:nvSpPr>
          <p:cNvPr id="8" name="Text Placeholder 13">
            <a:extLst>
              <a:ext uri="{FF2B5EF4-FFF2-40B4-BE49-F238E27FC236}">
                <a16:creationId xmlns:a16="http://schemas.microsoft.com/office/drawing/2014/main" xmlns="" id="{262C5E03-2C4C-4C3F-A68D-246CC4618499}"/>
              </a:ext>
            </a:extLst>
          </p:cNvPr>
          <p:cNvSpPr>
            <a:spLocks noGrp="1"/>
          </p:cNvSpPr>
          <p:nvPr/>
        </p:nvSpPr>
        <p:spPr>
          <a:xfrm>
            <a:off x="3068337" y="2767699"/>
            <a:ext cx="2635457" cy="923102"/>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a:solidFill>
                  <a:schemeClr val="accent6">
                    <a:lumMod val="50000"/>
                  </a:schemeClr>
                </a:solidFill>
              </a:rPr>
              <a:t>Project- Banking Application</a:t>
            </a:r>
          </a:p>
          <a:p>
            <a:r>
              <a:rPr lang="en-US" sz="1200">
                <a:solidFill>
                  <a:schemeClr val="accent6">
                    <a:lumMod val="50000"/>
                  </a:schemeClr>
                </a:solidFill>
              </a:rPr>
              <a:t>JDBC and Web Design fundamentals</a:t>
            </a:r>
          </a:p>
          <a:p>
            <a:endParaRPr lang="en-US" sz="1200"/>
          </a:p>
        </p:txBody>
      </p:sp>
      <p:sp>
        <p:nvSpPr>
          <p:cNvPr id="9" name="Text Placeholder 10">
            <a:extLst>
              <a:ext uri="{FF2B5EF4-FFF2-40B4-BE49-F238E27FC236}">
                <a16:creationId xmlns:a16="http://schemas.microsoft.com/office/drawing/2014/main" xmlns="" id="{3ECC1D4D-C5CE-45B7-AE46-F1D9190A627B}"/>
              </a:ext>
            </a:extLst>
          </p:cNvPr>
          <p:cNvSpPr>
            <a:spLocks noGrp="1"/>
          </p:cNvSpPr>
          <p:nvPr/>
        </p:nvSpPr>
        <p:spPr>
          <a:xfrm>
            <a:off x="4450091" y="3892350"/>
            <a:ext cx="2926080" cy="113535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solidFill>
                  <a:schemeClr val="accent6">
                    <a:lumMod val="50000"/>
                  </a:schemeClr>
                </a:solidFill>
              </a:rPr>
              <a:t>Java Script, ES5, ES6, Angular7</a:t>
            </a:r>
          </a:p>
          <a:p>
            <a:r>
              <a:rPr lang="en-US" sz="1200" dirty="0">
                <a:solidFill>
                  <a:schemeClr val="accent6">
                    <a:lumMod val="50000"/>
                  </a:schemeClr>
                </a:solidFill>
              </a:rPr>
              <a:t>UML </a:t>
            </a:r>
            <a:r>
              <a:rPr lang="en-US" sz="1200">
                <a:solidFill>
                  <a:schemeClr val="accent6">
                    <a:lumMod val="50000"/>
                  </a:schemeClr>
                </a:solidFill>
              </a:rPr>
              <a:t>Diagrams</a:t>
            </a:r>
            <a:endParaRPr lang="en-US" sz="1200" dirty="0">
              <a:solidFill>
                <a:schemeClr val="accent6">
                  <a:lumMod val="50000"/>
                </a:schemeClr>
              </a:solidFill>
            </a:endParaRPr>
          </a:p>
        </p:txBody>
      </p:sp>
      <p:sp>
        <p:nvSpPr>
          <p:cNvPr id="10" name="Text Placeholder 10">
            <a:extLst>
              <a:ext uri="{FF2B5EF4-FFF2-40B4-BE49-F238E27FC236}">
                <a16:creationId xmlns:a16="http://schemas.microsoft.com/office/drawing/2014/main" xmlns="" id="{D174C7E3-4E0A-4069-83E5-8ED176E7BB05}"/>
              </a:ext>
            </a:extLst>
          </p:cNvPr>
          <p:cNvSpPr>
            <a:spLocks noGrp="1"/>
          </p:cNvSpPr>
          <p:nvPr/>
        </p:nvSpPr>
        <p:spPr>
          <a:xfrm>
            <a:off x="5697436" y="5035663"/>
            <a:ext cx="3503714" cy="113535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solidFill>
                  <a:schemeClr val="accent6">
                    <a:lumMod val="50000"/>
                  </a:schemeClr>
                </a:solidFill>
              </a:rPr>
              <a:t>JSP Servlet</a:t>
            </a:r>
          </a:p>
          <a:p>
            <a:r>
              <a:rPr lang="en-US" sz="1200" dirty="0">
                <a:solidFill>
                  <a:schemeClr val="accent6">
                    <a:lumMod val="50000"/>
                  </a:schemeClr>
                </a:solidFill>
              </a:rPr>
              <a:t>Spring REST( Core &amp; </a:t>
            </a:r>
            <a:r>
              <a:rPr lang="en-US" sz="1200" dirty="0" smtClean="0">
                <a:solidFill>
                  <a:schemeClr val="accent6">
                    <a:lumMod val="50000"/>
                  </a:schemeClr>
                </a:solidFill>
              </a:rPr>
              <a:t>MVC)  </a:t>
            </a:r>
            <a:r>
              <a:rPr lang="en-US" sz="1200" dirty="0" err="1" smtClean="0">
                <a:solidFill>
                  <a:schemeClr val="accent6">
                    <a:lumMod val="50000"/>
                  </a:schemeClr>
                </a:solidFill>
              </a:rPr>
              <a:t>myBatis</a:t>
            </a:r>
            <a:endParaRPr lang="en-US" sz="1200" dirty="0">
              <a:solidFill>
                <a:schemeClr val="accent6">
                  <a:lumMod val="50000"/>
                </a:schemeClr>
              </a:solidFill>
            </a:endParaRPr>
          </a:p>
        </p:txBody>
      </p:sp>
      <p:sp>
        <p:nvSpPr>
          <p:cNvPr id="11" name="Text Placeholder 10">
            <a:extLst>
              <a:ext uri="{FF2B5EF4-FFF2-40B4-BE49-F238E27FC236}">
                <a16:creationId xmlns:a16="http://schemas.microsoft.com/office/drawing/2014/main" xmlns="" id="{D994D327-71B4-4974-BB77-4D8EB7EE85C7}"/>
              </a:ext>
            </a:extLst>
          </p:cNvPr>
          <p:cNvSpPr>
            <a:spLocks noGrp="1"/>
          </p:cNvSpPr>
          <p:nvPr/>
        </p:nvSpPr>
        <p:spPr>
          <a:xfrm>
            <a:off x="5200155" y="4462599"/>
            <a:ext cx="4000995" cy="126982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solidFill>
                  <a:schemeClr val="accent6">
                    <a:lumMod val="50000"/>
                  </a:schemeClr>
                </a:solidFill>
              </a:rPr>
              <a:t>Architecture, framework of angular.</a:t>
            </a:r>
          </a:p>
          <a:p>
            <a:r>
              <a:rPr lang="en-US" sz="1200" dirty="0">
                <a:solidFill>
                  <a:schemeClr val="accent6">
                    <a:lumMod val="50000"/>
                  </a:schemeClr>
                </a:solidFill>
              </a:rPr>
              <a:t>JEE Architecture</a:t>
            </a:r>
          </a:p>
          <a:p>
            <a:endParaRPr lang="en-US" sz="1200" dirty="0"/>
          </a:p>
          <a:p>
            <a:endParaRPr lang="en-US" sz="1200" dirty="0"/>
          </a:p>
        </p:txBody>
      </p:sp>
      <p:sp>
        <p:nvSpPr>
          <p:cNvPr id="12" name="Text Placeholder 10">
            <a:extLst>
              <a:ext uri="{FF2B5EF4-FFF2-40B4-BE49-F238E27FC236}">
                <a16:creationId xmlns:a16="http://schemas.microsoft.com/office/drawing/2014/main" xmlns="" id="{FB474C11-A839-48B2-9B29-C00F33E89562}"/>
              </a:ext>
            </a:extLst>
          </p:cNvPr>
          <p:cNvSpPr>
            <a:spLocks noGrp="1"/>
          </p:cNvSpPr>
          <p:nvPr/>
        </p:nvSpPr>
        <p:spPr>
          <a:xfrm>
            <a:off x="3844453" y="3322310"/>
            <a:ext cx="2926080" cy="113535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a:solidFill>
                  <a:schemeClr val="accent6">
                    <a:lumMod val="50000"/>
                  </a:schemeClr>
                </a:solidFill>
              </a:rPr>
              <a:t>Html, CSS, </a:t>
            </a:r>
          </a:p>
          <a:p>
            <a:r>
              <a:rPr lang="en-US" sz="1200">
                <a:solidFill>
                  <a:schemeClr val="accent6">
                    <a:lumMod val="50000"/>
                  </a:schemeClr>
                </a:solidFill>
              </a:rPr>
              <a:t>Bootstrap, AJAX</a:t>
            </a:r>
          </a:p>
        </p:txBody>
      </p:sp>
      <p:sp>
        <p:nvSpPr>
          <p:cNvPr id="13" name="Text Placeholder 10">
            <a:extLst>
              <a:ext uri="{FF2B5EF4-FFF2-40B4-BE49-F238E27FC236}">
                <a16:creationId xmlns:a16="http://schemas.microsoft.com/office/drawing/2014/main" xmlns="" id="{ECA2A112-3B09-4A20-8863-B3880231C4C3}"/>
              </a:ext>
            </a:extLst>
          </p:cNvPr>
          <p:cNvSpPr>
            <a:spLocks noGrp="1"/>
          </p:cNvSpPr>
          <p:nvPr/>
        </p:nvSpPr>
        <p:spPr>
          <a:xfrm>
            <a:off x="2421358" y="2179727"/>
            <a:ext cx="2926080" cy="926648"/>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Clr>
                <a:schemeClr val="bg2"/>
              </a:buClr>
              <a:buFont typeface="Wingdings" panose="05000000000000000000" pitchFamily="2" charset="2"/>
              <a:buNone/>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100">
                <a:solidFill>
                  <a:schemeClr val="accent6">
                    <a:lumMod val="50000"/>
                  </a:schemeClr>
                </a:solidFill>
              </a:rPr>
              <a:t>Object Oriented Programming</a:t>
            </a:r>
          </a:p>
          <a:p>
            <a:r>
              <a:rPr lang="en-US" sz="1100">
                <a:solidFill>
                  <a:schemeClr val="accent6">
                    <a:lumMod val="50000"/>
                  </a:schemeClr>
                </a:solidFill>
              </a:rPr>
              <a:t>Data Structures Core Java </a:t>
            </a:r>
            <a:r>
              <a:rPr lang="en-US" sz="1200">
                <a:solidFill>
                  <a:schemeClr val="accent6">
                    <a:lumMod val="50000"/>
                  </a:schemeClr>
                </a:solidFill>
              </a:rPr>
              <a:t>Programming</a:t>
            </a:r>
          </a:p>
        </p:txBody>
      </p:sp>
      <p:sp>
        <p:nvSpPr>
          <p:cNvPr id="14" name="Text Placeholder 15">
            <a:extLst>
              <a:ext uri="{FF2B5EF4-FFF2-40B4-BE49-F238E27FC236}">
                <a16:creationId xmlns:a16="http://schemas.microsoft.com/office/drawing/2014/main" xmlns="" id="{28BD89C8-2E45-4DD3-8921-181E8C87EC61}"/>
              </a:ext>
              <a:ext uri="{C183D7F6-B498-43B3-948B-1728B52AA6E4}">
                <adec:decorative xmlns:adec="http://schemas.microsoft.com/office/drawing/2017/decorative" xmlns="" val="1"/>
              </a:ext>
            </a:extLst>
          </p:cNvPr>
          <p:cNvSpPr>
            <a:spLocks noGrp="1"/>
          </p:cNvSpPr>
          <p:nvPr/>
        </p:nvSpPr>
        <p:spPr>
          <a:xfrm>
            <a:off x="3081618" y="3383864"/>
            <a:ext cx="572397" cy="352385"/>
          </a:xfrm>
          <a:prstGeom prst="rect">
            <a:avLst/>
          </a:prstGeom>
          <a:solidFill>
            <a:schemeClr val="bg2">
              <a:alpha val="50000"/>
            </a:schemeClr>
          </a:solidFill>
        </p:spPr>
        <p:txBody>
          <a:bodyPr vert="horz" lIns="0" tIns="0" rIns="0" bIns="0" rtlCol="0" anchor="ctr" anchorCtr="0">
            <a:normAutofit fontScale="550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4</a:t>
            </a:r>
          </a:p>
        </p:txBody>
      </p:sp>
      <p:sp>
        <p:nvSpPr>
          <p:cNvPr id="15" name="Text Placeholder 15">
            <a:extLst>
              <a:ext uri="{FF2B5EF4-FFF2-40B4-BE49-F238E27FC236}">
                <a16:creationId xmlns:a16="http://schemas.microsoft.com/office/drawing/2014/main" xmlns="" id="{E2A61EC1-5C8A-4BBD-B2FA-FA103DA09204}"/>
              </a:ext>
              <a:ext uri="{C183D7F6-B498-43B3-948B-1728B52AA6E4}">
                <adec:decorative xmlns:adec="http://schemas.microsoft.com/office/drawing/2017/decorative" xmlns="" val="1"/>
              </a:ext>
            </a:extLst>
          </p:cNvPr>
          <p:cNvSpPr>
            <a:spLocks noGrp="1"/>
          </p:cNvSpPr>
          <p:nvPr/>
        </p:nvSpPr>
        <p:spPr>
          <a:xfrm>
            <a:off x="3698394" y="3944731"/>
            <a:ext cx="594808" cy="363592"/>
          </a:xfrm>
          <a:prstGeom prst="rect">
            <a:avLst/>
          </a:prstGeom>
          <a:solidFill>
            <a:schemeClr val="bg2">
              <a:alpha val="50000"/>
            </a:schemeClr>
          </a:solidFill>
        </p:spPr>
        <p:txBody>
          <a:bodyPr vert="horz" lIns="0" tIns="0" rIns="0" bIns="0" rtlCol="0" anchor="ctr" anchorCtr="0">
            <a:normAutofit fontScale="625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5</a:t>
            </a:r>
          </a:p>
        </p:txBody>
      </p:sp>
      <p:sp>
        <p:nvSpPr>
          <p:cNvPr id="16" name="Text Placeholder 15">
            <a:extLst>
              <a:ext uri="{FF2B5EF4-FFF2-40B4-BE49-F238E27FC236}">
                <a16:creationId xmlns:a16="http://schemas.microsoft.com/office/drawing/2014/main" xmlns="" id="{E05546CF-FBB7-4714-B1B8-54260683BCC1}"/>
              </a:ext>
              <a:ext uri="{C183D7F6-B498-43B3-948B-1728B52AA6E4}">
                <adec:decorative xmlns:adec="http://schemas.microsoft.com/office/drawing/2017/decorative" xmlns="" val="1"/>
              </a:ext>
            </a:extLst>
          </p:cNvPr>
          <p:cNvSpPr>
            <a:spLocks noGrp="1"/>
          </p:cNvSpPr>
          <p:nvPr/>
        </p:nvSpPr>
        <p:spPr>
          <a:xfrm>
            <a:off x="4912084" y="5108631"/>
            <a:ext cx="639632" cy="408415"/>
          </a:xfrm>
          <a:prstGeom prst="rect">
            <a:avLst/>
          </a:prstGeom>
          <a:solidFill>
            <a:schemeClr val="bg2">
              <a:alpha val="50000"/>
            </a:schemeClr>
          </a:solidFill>
        </p:spPr>
        <p:txBody>
          <a:bodyPr vert="horz" lIns="0" tIns="0" rIns="0" bIns="0" rtlCol="0" anchor="ctr" anchorCtr="0">
            <a:normAutofit fontScale="700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7</a:t>
            </a:r>
          </a:p>
        </p:txBody>
      </p:sp>
      <p:sp>
        <p:nvSpPr>
          <p:cNvPr id="17" name="Text Placeholder 15">
            <a:extLst>
              <a:ext uri="{FF2B5EF4-FFF2-40B4-BE49-F238E27FC236}">
                <a16:creationId xmlns:a16="http://schemas.microsoft.com/office/drawing/2014/main" xmlns="" id="{996FD404-F234-4583-A742-933A822A4B65}"/>
              </a:ext>
              <a:ext uri="{C183D7F6-B498-43B3-948B-1728B52AA6E4}">
                <adec:decorative xmlns:adec="http://schemas.microsoft.com/office/drawing/2017/decorative" xmlns="" val="1"/>
              </a:ext>
            </a:extLst>
          </p:cNvPr>
          <p:cNvSpPr>
            <a:spLocks noGrp="1"/>
          </p:cNvSpPr>
          <p:nvPr/>
        </p:nvSpPr>
        <p:spPr>
          <a:xfrm>
            <a:off x="4386591" y="4514302"/>
            <a:ext cx="617220" cy="386003"/>
          </a:xfrm>
          <a:prstGeom prst="rect">
            <a:avLst/>
          </a:prstGeom>
          <a:solidFill>
            <a:schemeClr val="bg2">
              <a:alpha val="50000"/>
            </a:schemeClr>
          </a:solidFill>
        </p:spPr>
        <p:txBody>
          <a:bodyPr vert="horz" lIns="0" tIns="0" rIns="0" bIns="0" rtlCol="0" anchor="ctr" anchorCtr="0">
            <a:normAutofit fontScale="625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6</a:t>
            </a:r>
          </a:p>
        </p:txBody>
      </p:sp>
      <p:sp>
        <p:nvSpPr>
          <p:cNvPr id="18" name="Text Placeholder 15">
            <a:extLst>
              <a:ext uri="{FF2B5EF4-FFF2-40B4-BE49-F238E27FC236}">
                <a16:creationId xmlns:a16="http://schemas.microsoft.com/office/drawing/2014/main" xmlns="" id="{C109C2B7-5D95-4F75-9CBE-946FFC6EC5E7}"/>
              </a:ext>
              <a:ext uri="{C183D7F6-B498-43B3-948B-1728B52AA6E4}">
                <adec:decorative xmlns:adec="http://schemas.microsoft.com/office/drawing/2017/decorative" xmlns="" val="1"/>
              </a:ext>
            </a:extLst>
          </p:cNvPr>
          <p:cNvSpPr>
            <a:spLocks noGrp="1"/>
          </p:cNvSpPr>
          <p:nvPr/>
        </p:nvSpPr>
        <p:spPr>
          <a:xfrm>
            <a:off x="5632951" y="5644983"/>
            <a:ext cx="662045" cy="374798"/>
          </a:xfrm>
          <a:prstGeom prst="rect">
            <a:avLst/>
          </a:prstGeom>
          <a:solidFill>
            <a:schemeClr val="bg2">
              <a:alpha val="50000"/>
            </a:schemeClr>
          </a:solidFill>
        </p:spPr>
        <p:txBody>
          <a:bodyPr vert="horz" lIns="0" tIns="0" rIns="0" bIns="0" rtlCol="0" anchor="ctr" anchorCtr="0">
            <a:normAutofit fontScale="62500" lnSpcReduction="20000"/>
          </a:bodyPr>
          <a:lstStyle>
            <a:lvl1pPr marL="0" indent="0" algn="ctr" defTabSz="914400" rtl="0" eaLnBrk="1" latinLnBrk="0" hangingPunct="1">
              <a:lnSpc>
                <a:spcPct val="90000"/>
              </a:lnSpc>
              <a:spcBef>
                <a:spcPts val="1000"/>
              </a:spcBef>
              <a:buClr>
                <a:schemeClr val="bg2"/>
              </a:buClr>
              <a:buFont typeface="Wingdings" pitchFamily="2" charset="2"/>
              <a:buNone/>
              <a:defRPr sz="7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a:solidFill>
                  <a:srgbClr val="006F83"/>
                </a:solidFill>
              </a:rPr>
              <a:t>8</a:t>
            </a:r>
          </a:p>
        </p:txBody>
      </p:sp>
      <p:pic>
        <p:nvPicPr>
          <p:cNvPr id="19" name="Picture 18">
            <a:extLst>
              <a:ext uri="{FF2B5EF4-FFF2-40B4-BE49-F238E27FC236}">
                <a16:creationId xmlns:a16="http://schemas.microsoft.com/office/drawing/2014/main" xmlns="" id="{41A43CA2-54AF-4B46-977B-7DEF00AD4AC7}"/>
              </a:ext>
            </a:extLst>
          </p:cNvPr>
          <p:cNvPicPr>
            <a:picLocks noChangeAspect="1"/>
          </p:cNvPicPr>
          <p:nvPr/>
        </p:nvPicPr>
        <p:blipFill>
          <a:blip r:embed="rId2"/>
          <a:stretch>
            <a:fillRect/>
          </a:stretch>
        </p:blipFill>
        <p:spPr>
          <a:xfrm>
            <a:off x="9854504" y="605118"/>
            <a:ext cx="1060025" cy="935404"/>
          </a:xfrm>
          <a:prstGeom prst="rect">
            <a:avLst/>
          </a:prstGeom>
        </p:spPr>
      </p:pic>
      <p:pic>
        <p:nvPicPr>
          <p:cNvPr id="21" name="Picture 5" descr="A clock on top of a wooden table&#10;&#10;Description generated with high confidence">
            <a:extLst>
              <a:ext uri="{FF2B5EF4-FFF2-40B4-BE49-F238E27FC236}">
                <a16:creationId xmlns:a16="http://schemas.microsoft.com/office/drawing/2014/main" xmlns="" id="{5FAF9D54-7F6C-4D2F-9EBD-1F9786A21067}"/>
              </a:ext>
            </a:extLst>
          </p:cNvPr>
          <p:cNvPicPr>
            <a:picLocks noChangeAspect="1"/>
          </p:cNvPicPr>
          <p:nvPr/>
        </p:nvPicPr>
        <p:blipFill rotWithShape="1">
          <a:blip r:embed="rId3"/>
          <a:srcRect l="821" r="-1" b="-1"/>
          <a:stretch/>
        </p:blipFill>
        <p:spPr>
          <a:xfrm>
            <a:off x="7781853" y="1453339"/>
            <a:ext cx="3380966" cy="2751725"/>
          </a:xfrm>
          <a:prstGeom prst="rect">
            <a:avLst/>
          </a:prstGeom>
        </p:spPr>
      </p:pic>
      <p:sp>
        <p:nvSpPr>
          <p:cNvPr id="23" name="TextBox 22">
            <a:extLst>
              <a:ext uri="{FF2B5EF4-FFF2-40B4-BE49-F238E27FC236}">
                <a16:creationId xmlns:a16="http://schemas.microsoft.com/office/drawing/2014/main" xmlns="" id="{44A253DE-88BC-4985-8297-847363CD0125}"/>
              </a:ext>
            </a:extLst>
          </p:cNvPr>
          <p:cNvSpPr txBox="1"/>
          <p:nvPr/>
        </p:nvSpPr>
        <p:spPr>
          <a:xfrm>
            <a:off x="8016128" y="4463863"/>
            <a:ext cx="33819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a:ea typeface="+mn-lt"/>
                <a:cs typeface="+mn-lt"/>
              </a:rPr>
              <a:t>40 Days- </a:t>
            </a:r>
            <a:r>
              <a:rPr lang="en-US" dirty="0" smtClean="0">
                <a:latin typeface="Times"/>
                <a:ea typeface="+mn-lt"/>
                <a:cs typeface="+mn-lt"/>
              </a:rPr>
              <a:t>280 </a:t>
            </a:r>
            <a:r>
              <a:rPr lang="en-US" dirty="0">
                <a:latin typeface="Times"/>
                <a:ea typeface="+mn-lt"/>
                <a:cs typeface="+mn-lt"/>
              </a:rPr>
              <a:t>Hours of Training</a:t>
            </a:r>
            <a:endParaRPr lang="en-US" dirty="0">
              <a:latin typeface="Times"/>
            </a:endParaRPr>
          </a:p>
        </p:txBody>
      </p:sp>
    </p:spTree>
    <p:extLst>
      <p:ext uri="{BB962C8B-B14F-4D97-AF65-F5344CB8AC3E}">
        <p14:creationId xmlns:p14="http://schemas.microsoft.com/office/powerpoint/2010/main" val="658595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0751D7FA-E55B-49F9-982B-A1055B899B2E}"/>
              </a:ext>
            </a:extLst>
          </p:cNvPr>
          <p:cNvSpPr>
            <a:spLocks noGrp="1"/>
          </p:cNvSpPr>
          <p:nvPr/>
        </p:nvSpPr>
        <p:spPr>
          <a:xfrm>
            <a:off x="4166348" y="674295"/>
            <a:ext cx="2886808" cy="541151"/>
          </a:xfrm>
          <a:prstGeom prst="rect">
            <a:avLst/>
          </a:prstGeom>
        </p:spPr>
        <p:txBody>
          <a:bodyPr vert="horz"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400" dirty="0">
                <a:latin typeface="Times"/>
                <a:cs typeface="Times"/>
              </a:rPr>
              <a:t>Overview</a:t>
            </a:r>
          </a:p>
        </p:txBody>
      </p:sp>
      <p:pic>
        <p:nvPicPr>
          <p:cNvPr id="4" name="Picture 3" descr="A picture containing drawing&#10;&#10;Description generated with very high confidence">
            <a:extLst>
              <a:ext uri="{FF2B5EF4-FFF2-40B4-BE49-F238E27FC236}">
                <a16:creationId xmlns:a16="http://schemas.microsoft.com/office/drawing/2014/main" xmlns="" id="{3628DBED-1C85-430B-B793-927AC1D0728F}"/>
              </a:ext>
            </a:extLst>
          </p:cNvPr>
          <p:cNvPicPr>
            <a:picLocks noChangeAspect="1"/>
          </p:cNvPicPr>
          <p:nvPr/>
        </p:nvPicPr>
        <p:blipFill>
          <a:blip r:embed="rId2"/>
          <a:stretch>
            <a:fillRect/>
          </a:stretch>
        </p:blipFill>
        <p:spPr>
          <a:xfrm>
            <a:off x="10136344" y="1353164"/>
            <a:ext cx="891936" cy="812140"/>
          </a:xfrm>
          <a:prstGeom prst="rect">
            <a:avLst/>
          </a:prstGeom>
        </p:spPr>
      </p:pic>
      <p:sp>
        <p:nvSpPr>
          <p:cNvPr id="5" name="TextBox 4">
            <a:extLst>
              <a:ext uri="{FF2B5EF4-FFF2-40B4-BE49-F238E27FC236}">
                <a16:creationId xmlns:a16="http://schemas.microsoft.com/office/drawing/2014/main" xmlns="" id="{961E2E73-B8C1-4743-A995-F93FC5F3D435}"/>
              </a:ext>
            </a:extLst>
          </p:cNvPr>
          <p:cNvSpPr txBox="1"/>
          <p:nvPr/>
        </p:nvSpPr>
        <p:spPr>
          <a:xfrm>
            <a:off x="1754841" y="18733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b="1" dirty="0">
                <a:latin typeface="Times"/>
                <a:cs typeface="Times"/>
              </a:rPr>
              <a:t>DBMS</a:t>
            </a:r>
          </a:p>
        </p:txBody>
      </p:sp>
      <p:sp>
        <p:nvSpPr>
          <p:cNvPr id="8" name="TextBox 7">
            <a:extLst>
              <a:ext uri="{FF2B5EF4-FFF2-40B4-BE49-F238E27FC236}">
                <a16:creationId xmlns:a16="http://schemas.microsoft.com/office/drawing/2014/main" xmlns="" id="{96C9BF83-B1B1-450D-A04D-F3F2E98617C4}"/>
              </a:ext>
            </a:extLst>
          </p:cNvPr>
          <p:cNvSpPr txBox="1"/>
          <p:nvPr/>
        </p:nvSpPr>
        <p:spPr>
          <a:xfrm>
            <a:off x="7053154" y="2747299"/>
            <a:ext cx="35179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dirty="0">
                <a:latin typeface="Times"/>
                <a:cs typeface="Times"/>
              </a:rPr>
              <a:t>Structured Query</a:t>
            </a:r>
            <a:r>
              <a:rPr lang="en-US" dirty="0">
                <a:latin typeface="Times"/>
                <a:cs typeface="Times"/>
              </a:rPr>
              <a:t> </a:t>
            </a:r>
            <a:r>
              <a:rPr lang="en-US" b="1" dirty="0">
                <a:latin typeface="Times"/>
                <a:cs typeface="Times"/>
              </a:rPr>
              <a:t>Language</a:t>
            </a:r>
          </a:p>
        </p:txBody>
      </p:sp>
      <p:sp>
        <p:nvSpPr>
          <p:cNvPr id="10" name="TextBox 9">
            <a:extLst>
              <a:ext uri="{FF2B5EF4-FFF2-40B4-BE49-F238E27FC236}">
                <a16:creationId xmlns:a16="http://schemas.microsoft.com/office/drawing/2014/main" xmlns="" id="{97A169D8-CADA-4EB7-AB93-8B331FD02CA0}"/>
              </a:ext>
            </a:extLst>
          </p:cNvPr>
          <p:cNvSpPr txBox="1"/>
          <p:nvPr/>
        </p:nvSpPr>
        <p:spPr>
          <a:xfrm>
            <a:off x="1721225" y="23128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b="1" dirty="0">
                <a:latin typeface="Times"/>
                <a:cs typeface="Times"/>
              </a:rPr>
              <a:t>OOPs</a:t>
            </a:r>
          </a:p>
        </p:txBody>
      </p:sp>
      <p:sp>
        <p:nvSpPr>
          <p:cNvPr id="12" name="TextBox 11">
            <a:extLst>
              <a:ext uri="{FF2B5EF4-FFF2-40B4-BE49-F238E27FC236}">
                <a16:creationId xmlns:a16="http://schemas.microsoft.com/office/drawing/2014/main" xmlns="" id="{A1CBA0B8-EAF7-406D-9A4B-7E45202960D5}"/>
              </a:ext>
            </a:extLst>
          </p:cNvPr>
          <p:cNvSpPr txBox="1"/>
          <p:nvPr/>
        </p:nvSpPr>
        <p:spPr>
          <a:xfrm>
            <a:off x="7088842" y="42885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dirty="0">
                <a:latin typeface="Times"/>
                <a:cs typeface="Times"/>
              </a:rPr>
              <a:t>Core JAVA</a:t>
            </a:r>
            <a:endParaRPr lang="en-US" dirty="0">
              <a:latin typeface="Times"/>
              <a:cs typeface="Times"/>
            </a:endParaRPr>
          </a:p>
        </p:txBody>
      </p:sp>
      <p:sp>
        <p:nvSpPr>
          <p:cNvPr id="14" name="TextBox 13">
            <a:extLst>
              <a:ext uri="{FF2B5EF4-FFF2-40B4-BE49-F238E27FC236}">
                <a16:creationId xmlns:a16="http://schemas.microsoft.com/office/drawing/2014/main" xmlns="" id="{CC9BE60E-BB35-462F-A6F7-7895AAD743FF}"/>
              </a:ext>
            </a:extLst>
          </p:cNvPr>
          <p:cNvSpPr txBox="1"/>
          <p:nvPr/>
        </p:nvSpPr>
        <p:spPr>
          <a:xfrm>
            <a:off x="1721225" y="42885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b="1" dirty="0">
                <a:latin typeface="Times"/>
                <a:cs typeface="Times"/>
              </a:rPr>
              <a:t>HTML,CSS</a:t>
            </a:r>
          </a:p>
        </p:txBody>
      </p:sp>
      <p:sp>
        <p:nvSpPr>
          <p:cNvPr id="16" name="TextBox 15">
            <a:extLst>
              <a:ext uri="{FF2B5EF4-FFF2-40B4-BE49-F238E27FC236}">
                <a16:creationId xmlns:a16="http://schemas.microsoft.com/office/drawing/2014/main" xmlns="" id="{61469F97-7B2B-4B9B-BC12-D2E142C3A110}"/>
              </a:ext>
            </a:extLst>
          </p:cNvPr>
          <p:cNvSpPr txBox="1"/>
          <p:nvPr/>
        </p:nvSpPr>
        <p:spPr>
          <a:xfrm>
            <a:off x="5373394" y="6207204"/>
            <a:ext cx="33595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latin typeface="Times"/>
              <a:cs typeface="Times"/>
            </a:endParaRPr>
          </a:p>
        </p:txBody>
      </p:sp>
      <p:sp>
        <p:nvSpPr>
          <p:cNvPr id="15" name="Text Placeholder 12">
            <a:extLst>
              <a:ext uri="{FF2B5EF4-FFF2-40B4-BE49-F238E27FC236}">
                <a16:creationId xmlns:a16="http://schemas.microsoft.com/office/drawing/2014/main" xmlns="" id="{67DBB8DB-5425-4F9C-A8A4-D0185D5BCDE2}"/>
              </a:ext>
            </a:extLst>
          </p:cNvPr>
          <p:cNvSpPr>
            <a:spLocks noGrp="1"/>
          </p:cNvSpPr>
          <p:nvPr/>
        </p:nvSpPr>
        <p:spPr>
          <a:xfrm>
            <a:off x="1754841" y="2635307"/>
            <a:ext cx="4955429" cy="539496"/>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lgn="just">
              <a:buClrTx/>
              <a:buFont typeface="Wingdings" pitchFamily="2" charset="2"/>
              <a:buChar char="Ø"/>
            </a:pPr>
            <a:r>
              <a:rPr lang="en-US" dirty="0" smtClean="0">
                <a:latin typeface="Times"/>
                <a:cs typeface="Times"/>
              </a:rPr>
              <a:t>Java </a:t>
            </a:r>
            <a:r>
              <a:rPr lang="en-US" dirty="0">
                <a:latin typeface="Times"/>
                <a:cs typeface="Times"/>
              </a:rPr>
              <a:t>script</a:t>
            </a:r>
          </a:p>
        </p:txBody>
      </p:sp>
      <p:sp>
        <p:nvSpPr>
          <p:cNvPr id="17" name="Text Placeholder 31">
            <a:extLst>
              <a:ext uri="{FF2B5EF4-FFF2-40B4-BE49-F238E27FC236}">
                <a16:creationId xmlns:a16="http://schemas.microsoft.com/office/drawing/2014/main" xmlns="" id="{85754730-EC7F-43C6-80F0-658A0E0E5B68}"/>
              </a:ext>
            </a:extLst>
          </p:cNvPr>
          <p:cNvSpPr>
            <a:spLocks noGrp="1"/>
          </p:cNvSpPr>
          <p:nvPr/>
        </p:nvSpPr>
        <p:spPr>
          <a:xfrm>
            <a:off x="7160000" y="2095811"/>
            <a:ext cx="4955429" cy="539496"/>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Wingdings" pitchFamily="2" charset="2"/>
              <a:buChar char="Ø"/>
            </a:pPr>
            <a:r>
              <a:rPr lang="en-US" dirty="0">
                <a:latin typeface="Times"/>
                <a:cs typeface="Times"/>
              </a:rPr>
              <a:t>Angular7</a:t>
            </a:r>
          </a:p>
        </p:txBody>
      </p:sp>
      <p:sp>
        <p:nvSpPr>
          <p:cNvPr id="18" name="Text Placeholder 31">
            <a:extLst>
              <a:ext uri="{FF2B5EF4-FFF2-40B4-BE49-F238E27FC236}">
                <a16:creationId xmlns:a16="http://schemas.microsoft.com/office/drawing/2014/main" xmlns="" id="{C9EE1261-FBA4-40CB-903E-B9C161F3FA8C}"/>
              </a:ext>
            </a:extLst>
          </p:cNvPr>
          <p:cNvSpPr>
            <a:spLocks noGrp="1"/>
          </p:cNvSpPr>
          <p:nvPr/>
        </p:nvSpPr>
        <p:spPr>
          <a:xfrm>
            <a:off x="1766421" y="3828615"/>
            <a:ext cx="4955429" cy="306689"/>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lgn="just">
              <a:buClrTx/>
              <a:buChar char="Ø"/>
            </a:pPr>
            <a:r>
              <a:rPr lang="en-US" dirty="0">
                <a:latin typeface="Times"/>
                <a:cs typeface="Times"/>
              </a:rPr>
              <a:t>Jsp and Servlet</a:t>
            </a:r>
          </a:p>
        </p:txBody>
      </p:sp>
      <p:sp>
        <p:nvSpPr>
          <p:cNvPr id="19" name="Text Placeholder 29">
            <a:extLst>
              <a:ext uri="{FF2B5EF4-FFF2-40B4-BE49-F238E27FC236}">
                <a16:creationId xmlns:a16="http://schemas.microsoft.com/office/drawing/2014/main" xmlns="" id="{E1E0F55D-8303-4308-824E-6DCCF75E051C}"/>
              </a:ext>
            </a:extLst>
          </p:cNvPr>
          <p:cNvSpPr>
            <a:spLocks noGrp="1"/>
          </p:cNvSpPr>
          <p:nvPr/>
        </p:nvSpPr>
        <p:spPr>
          <a:xfrm>
            <a:off x="7160000" y="3707570"/>
            <a:ext cx="4955429" cy="390580"/>
          </a:xfrm>
          <a:prstGeom prst="rect">
            <a:avLst/>
          </a:prstGeom>
        </p:spPr>
        <p:txBody>
          <a:bodyPr vert="horz" lIns="0" tIns="0" rIns="0" bIns="0" rtlCol="0" anchor="b">
            <a:normAutofit/>
          </a:bodyPr>
          <a:lstStyle>
            <a:lvl1pPr marL="0" indent="0" algn="l" defTabSz="914400" rtl="0" eaLnBrk="1" latinLnBrk="0" hangingPunct="1">
              <a:lnSpc>
                <a:spcPct val="90000"/>
              </a:lnSpc>
              <a:spcBef>
                <a:spcPts val="10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Wingdings" pitchFamily="2" charset="2"/>
              <a:buChar char="Ø"/>
            </a:pPr>
            <a:r>
              <a:rPr lang="en-US" dirty="0">
                <a:latin typeface="Times"/>
                <a:cs typeface="Times"/>
              </a:rPr>
              <a:t>Spring Rest</a:t>
            </a:r>
          </a:p>
        </p:txBody>
      </p:sp>
      <p:sp>
        <p:nvSpPr>
          <p:cNvPr id="20" name="TextBox 19">
            <a:extLst>
              <a:ext uri="{FF2B5EF4-FFF2-40B4-BE49-F238E27FC236}">
                <a16:creationId xmlns:a16="http://schemas.microsoft.com/office/drawing/2014/main" xmlns="" id="{766A410D-41B0-45EE-9C31-F4940C4A0471}"/>
              </a:ext>
            </a:extLst>
          </p:cNvPr>
          <p:cNvSpPr txBox="1"/>
          <p:nvPr/>
        </p:nvSpPr>
        <p:spPr>
          <a:xfrm>
            <a:off x="1721225" y="482861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b="1" dirty="0">
                <a:latin typeface="Times"/>
                <a:cs typeface="Times"/>
              </a:rPr>
              <a:t>Agile Methodology</a:t>
            </a:r>
            <a:endParaRPr lang="en-US" dirty="0">
              <a:latin typeface="Times"/>
              <a:cs typeface="Times"/>
            </a:endParaRPr>
          </a:p>
          <a:p>
            <a:pPr algn="just"/>
            <a:endParaRPr lang="en-US" dirty="0">
              <a:latin typeface="Times"/>
              <a:cs typeface="Times"/>
            </a:endParaRPr>
          </a:p>
        </p:txBody>
      </p:sp>
      <p:sp>
        <p:nvSpPr>
          <p:cNvPr id="21" name="TextBox 20">
            <a:extLst>
              <a:ext uri="{FF2B5EF4-FFF2-40B4-BE49-F238E27FC236}">
                <a16:creationId xmlns:a16="http://schemas.microsoft.com/office/drawing/2014/main" xmlns="" id="{A83CD9F1-748D-4013-8B32-ED97D6902095}"/>
              </a:ext>
            </a:extLst>
          </p:cNvPr>
          <p:cNvSpPr txBox="1"/>
          <p:nvPr/>
        </p:nvSpPr>
        <p:spPr>
          <a:xfrm>
            <a:off x="7088842" y="187339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dirty="0">
                <a:latin typeface="Times"/>
                <a:cs typeface="Times"/>
              </a:rPr>
              <a:t>Tomcat</a:t>
            </a:r>
          </a:p>
          <a:p>
            <a:pPr algn="l"/>
            <a:endParaRPr lang="en-US" dirty="0">
              <a:latin typeface="Times"/>
              <a:cs typeface="Times"/>
            </a:endParaRPr>
          </a:p>
        </p:txBody>
      </p:sp>
      <p:sp>
        <p:nvSpPr>
          <p:cNvPr id="22" name="TextBox 21">
            <a:extLst>
              <a:ext uri="{FF2B5EF4-FFF2-40B4-BE49-F238E27FC236}">
                <a16:creationId xmlns:a16="http://schemas.microsoft.com/office/drawing/2014/main" xmlns="" id="{210F6D89-4BD9-4379-A333-A3BE402E7FA7}"/>
              </a:ext>
            </a:extLst>
          </p:cNvPr>
          <p:cNvSpPr txBox="1"/>
          <p:nvPr/>
        </p:nvSpPr>
        <p:spPr>
          <a:xfrm>
            <a:off x="1721225" y="331453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b="1" dirty="0" err="1">
                <a:latin typeface="Times"/>
                <a:cs typeface="Times"/>
              </a:rPr>
              <a:t>GitHub</a:t>
            </a:r>
            <a:endParaRPr lang="en-US" dirty="0">
              <a:latin typeface="Times"/>
              <a:cs typeface="Times"/>
            </a:endParaRPr>
          </a:p>
          <a:p>
            <a:pPr algn="just"/>
            <a:endParaRPr lang="en-US" dirty="0">
              <a:latin typeface="Times"/>
              <a:cs typeface="Times"/>
            </a:endParaRPr>
          </a:p>
        </p:txBody>
      </p:sp>
      <p:sp>
        <p:nvSpPr>
          <p:cNvPr id="23" name="TextBox 22">
            <a:extLst>
              <a:ext uri="{FF2B5EF4-FFF2-40B4-BE49-F238E27FC236}">
                <a16:creationId xmlns:a16="http://schemas.microsoft.com/office/drawing/2014/main" xmlns="" id="{974346FB-91E9-4C99-882B-DE84048BF258}"/>
              </a:ext>
            </a:extLst>
          </p:cNvPr>
          <p:cNvSpPr txBox="1"/>
          <p:nvPr/>
        </p:nvSpPr>
        <p:spPr>
          <a:xfrm>
            <a:off x="7088842" y="325652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Ø"/>
            </a:pPr>
            <a:r>
              <a:rPr lang="en-US" b="1" dirty="0">
                <a:latin typeface="Times"/>
                <a:cs typeface="Times"/>
              </a:rPr>
              <a:t>Maven</a:t>
            </a:r>
            <a:endParaRPr lang="en-US" dirty="0">
              <a:latin typeface="Times"/>
              <a:cs typeface="Times"/>
            </a:endParaRPr>
          </a:p>
          <a:p>
            <a:endParaRPr lang="en-US" dirty="0">
              <a:latin typeface="Times"/>
              <a:cs typeface="Times"/>
            </a:endParaRPr>
          </a:p>
        </p:txBody>
      </p:sp>
      <p:sp>
        <p:nvSpPr>
          <p:cNvPr id="24" name="TextBox 23">
            <a:extLst>
              <a:ext uri="{FF2B5EF4-FFF2-40B4-BE49-F238E27FC236}">
                <a16:creationId xmlns:a16="http://schemas.microsoft.com/office/drawing/2014/main" xmlns="" id="{E68214C3-C79E-49D5-A198-A1A8F9921DEC}"/>
              </a:ext>
            </a:extLst>
          </p:cNvPr>
          <p:cNvSpPr txBox="1"/>
          <p:nvPr/>
        </p:nvSpPr>
        <p:spPr>
          <a:xfrm>
            <a:off x="7053156" y="482861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dirty="0">
                <a:latin typeface="Times"/>
                <a:cs typeface="Times"/>
              </a:rPr>
              <a:t>Jenkins</a:t>
            </a:r>
            <a:endParaRPr lang="en-US" dirty="0">
              <a:latin typeface="Times"/>
              <a:cs typeface="Times"/>
            </a:endParaRPr>
          </a:p>
          <a:p>
            <a:pPr algn="l"/>
            <a:endParaRPr lang="en-US" dirty="0">
              <a:latin typeface="Times"/>
              <a:cs typeface="Times"/>
            </a:endParaRPr>
          </a:p>
        </p:txBody>
      </p:sp>
    </p:spTree>
    <p:extLst>
      <p:ext uri="{BB962C8B-B14F-4D97-AF65-F5344CB8AC3E}">
        <p14:creationId xmlns:p14="http://schemas.microsoft.com/office/powerpoint/2010/main" val="30200008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3ACE0436-0037-4A46-9C44-2EB95BF308B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2" name="Straight Connector 11">
            <a:extLst>
              <a:ext uri="{FF2B5EF4-FFF2-40B4-BE49-F238E27FC236}">
                <a16:creationId xmlns:a16="http://schemas.microsoft.com/office/drawing/2014/main" xmlns="" id="{05E6FF9D-6599-42FC-BD0E-BAA1B1997DE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4" name="Rectangle 13">
            <a:extLst>
              <a:ext uri="{FF2B5EF4-FFF2-40B4-BE49-F238E27FC236}">
                <a16:creationId xmlns:a16="http://schemas.microsoft.com/office/drawing/2014/main" xmlns="" id="{2024F6EB-04DC-4C6D-8485-FCD53A4A95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xmlns="" id="{7A795FBE-101B-4063-A5FC-8C0624B3534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xmlns="" id="{EC7CDE8B-469A-427A-8B66-58EC5A7DE071}"/>
              </a:ext>
            </a:extLst>
          </p:cNvPr>
          <p:cNvSpPr>
            <a:spLocks noGrp="1"/>
          </p:cNvSpPr>
          <p:nvPr>
            <p:ph type="title"/>
          </p:nvPr>
        </p:nvSpPr>
        <p:spPr>
          <a:xfrm>
            <a:off x="7349977" y="1284057"/>
            <a:ext cx="3618507" cy="1303867"/>
          </a:xfrm>
        </p:spPr>
        <p:txBody>
          <a:bodyPr vert="horz" lIns="91440" tIns="45720" rIns="91440" bIns="45720" rtlCol="0" anchor="ctr">
            <a:normAutofit/>
          </a:bodyPr>
          <a:lstStyle/>
          <a:p>
            <a:r>
              <a:rPr lang="en-US" sz="4400" dirty="0">
                <a:latin typeface="Times"/>
                <a:cs typeface="Times"/>
              </a:rPr>
              <a:t>Our Journey</a:t>
            </a:r>
          </a:p>
        </p:txBody>
      </p:sp>
      <p:sp>
        <p:nvSpPr>
          <p:cNvPr id="18" name="Rectangle 17">
            <a:extLst>
              <a:ext uri="{FF2B5EF4-FFF2-40B4-BE49-F238E27FC236}">
                <a16:creationId xmlns:a16="http://schemas.microsoft.com/office/drawing/2014/main" xmlns="" id="{8881F853-6081-4216-9876-4D863309A0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erson with red hair and a sunset in the background&#10;&#10;Description generated with high confidence">
            <a:extLst>
              <a:ext uri="{FF2B5EF4-FFF2-40B4-BE49-F238E27FC236}">
                <a16:creationId xmlns:a16="http://schemas.microsoft.com/office/drawing/2014/main" xmlns="" id="{06972151-5028-4C97-826B-3979EB0C6409}"/>
              </a:ext>
            </a:extLst>
          </p:cNvPr>
          <p:cNvPicPr>
            <a:picLocks noGrp="1" noChangeAspect="1"/>
          </p:cNvPicPr>
          <p:nvPr>
            <p:ph type="pic" idx="1"/>
          </p:nvPr>
        </p:nvPicPr>
        <p:blipFill rotWithShape="1">
          <a:blip r:embed="rId4"/>
          <a:srcRect l="4062" r="4969" b="2"/>
          <a:stretch/>
        </p:blipFill>
        <p:spPr>
          <a:xfrm>
            <a:off x="1412683" y="1410208"/>
            <a:ext cx="5278777" cy="3858780"/>
          </a:xfrm>
          <a:prstGeom prst="rect">
            <a:avLst/>
          </a:prstGeom>
        </p:spPr>
      </p:pic>
      <p:cxnSp>
        <p:nvCxnSpPr>
          <p:cNvPr id="20" name="Straight Connector 19">
            <a:extLst>
              <a:ext uri="{FF2B5EF4-FFF2-40B4-BE49-F238E27FC236}">
                <a16:creationId xmlns:a16="http://schemas.microsoft.com/office/drawing/2014/main" xmlns="" id="{68EF61C2-EE68-43FF-A497-F2E60EA5320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xmlns="" id="{B3AB1F9D-9370-46DD-9D6C-F99CDBBD367F}"/>
              </a:ext>
            </a:extLst>
          </p:cNvPr>
          <p:cNvPicPr>
            <a:picLocks noChangeAspect="1"/>
          </p:cNvPicPr>
          <p:nvPr/>
        </p:nvPicPr>
        <p:blipFill>
          <a:blip r:embed="rId5"/>
          <a:stretch>
            <a:fillRect/>
          </a:stretch>
        </p:blipFill>
        <p:spPr>
          <a:xfrm>
            <a:off x="10477381" y="752486"/>
            <a:ext cx="835908" cy="688875"/>
          </a:xfrm>
          <a:prstGeom prst="rect">
            <a:avLst/>
          </a:prstGeom>
        </p:spPr>
      </p:pic>
    </p:spTree>
    <p:extLst>
      <p:ext uri="{BB962C8B-B14F-4D97-AF65-F5344CB8AC3E}">
        <p14:creationId xmlns:p14="http://schemas.microsoft.com/office/powerpoint/2010/main" val="9947707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61E3A9-3AEE-4841-847C-8C1B0FE6B740}"/>
              </a:ext>
            </a:extLst>
          </p:cNvPr>
          <p:cNvSpPr>
            <a:spLocks noGrp="1"/>
          </p:cNvSpPr>
          <p:nvPr>
            <p:ph type="title"/>
          </p:nvPr>
        </p:nvSpPr>
        <p:spPr/>
        <p:txBody>
          <a:bodyPr>
            <a:normAutofit/>
          </a:bodyPr>
          <a:lstStyle/>
          <a:p>
            <a:r>
              <a:rPr lang="en-US" sz="4800" dirty="0">
                <a:latin typeface="Times"/>
                <a:cs typeface="Times"/>
              </a:rPr>
              <a:t>Sapphire Bank</a:t>
            </a:r>
          </a:p>
        </p:txBody>
      </p:sp>
      <p:sp>
        <p:nvSpPr>
          <p:cNvPr id="3" name="Content Placeholder 2">
            <a:extLst>
              <a:ext uri="{FF2B5EF4-FFF2-40B4-BE49-F238E27FC236}">
                <a16:creationId xmlns:a16="http://schemas.microsoft.com/office/drawing/2014/main" xmlns="" id="{6A8ADA6A-5D23-4E63-8E76-D0F6574260EC}"/>
              </a:ext>
            </a:extLst>
          </p:cNvPr>
          <p:cNvSpPr>
            <a:spLocks noGrp="1"/>
          </p:cNvSpPr>
          <p:nvPr>
            <p:ph idx="1"/>
          </p:nvPr>
        </p:nvSpPr>
        <p:spPr/>
        <p:txBody>
          <a:bodyPr>
            <a:normAutofit lnSpcReduction="10000"/>
          </a:bodyPr>
          <a:lstStyle/>
          <a:p>
            <a:r>
              <a:rPr lang="en-US" b="1" dirty="0">
                <a:latin typeface="Times"/>
                <a:ea typeface="+mn-lt"/>
                <a:cs typeface="+mn-lt"/>
              </a:rPr>
              <a:t>Project-Banking Application</a:t>
            </a:r>
          </a:p>
          <a:p>
            <a:r>
              <a:rPr lang="en-US" dirty="0">
                <a:latin typeface="Times"/>
                <a:ea typeface="+mn-lt"/>
                <a:cs typeface="+mn-lt"/>
              </a:rPr>
              <a:t>Low Level Diagrams- Use Case , Class, Application Flow.</a:t>
            </a:r>
          </a:p>
          <a:p>
            <a:r>
              <a:rPr lang="en-US" dirty="0">
                <a:latin typeface="Times"/>
                <a:ea typeface="+mn-lt"/>
                <a:cs typeface="+mn-lt"/>
              </a:rPr>
              <a:t>Data Base Schema Design</a:t>
            </a:r>
          </a:p>
          <a:p>
            <a:r>
              <a:rPr lang="en-US" dirty="0">
                <a:latin typeface="Times"/>
                <a:ea typeface="+mn-lt"/>
                <a:cs typeface="+mn-lt"/>
              </a:rPr>
              <a:t>Architecture of Banking Application.</a:t>
            </a:r>
          </a:p>
          <a:p>
            <a:r>
              <a:rPr lang="en-US" dirty="0">
                <a:latin typeface="Times"/>
                <a:ea typeface="+mn-lt"/>
                <a:cs typeface="+mn-lt"/>
              </a:rPr>
              <a:t>UI Structure using Angular7( HTML/CSS/JS).</a:t>
            </a:r>
          </a:p>
          <a:p>
            <a:r>
              <a:rPr lang="en-US" dirty="0">
                <a:latin typeface="Times"/>
                <a:ea typeface="+mn-lt"/>
                <a:cs typeface="+mn-lt"/>
              </a:rPr>
              <a:t>Backend  Structure using JAVA, Spring </a:t>
            </a:r>
            <a:r>
              <a:rPr lang="en-US" dirty="0" smtClean="0">
                <a:latin typeface="Times"/>
                <a:ea typeface="+mn-lt"/>
                <a:cs typeface="+mn-lt"/>
              </a:rPr>
              <a:t>Rest, Database</a:t>
            </a:r>
          </a:p>
          <a:p>
            <a:r>
              <a:rPr lang="en-US" dirty="0" smtClean="0">
                <a:latin typeface="Times"/>
                <a:ea typeface="+mn-lt"/>
                <a:cs typeface="+mn-lt"/>
              </a:rPr>
              <a:t>Build and test project using Jenkins.</a:t>
            </a:r>
            <a:endParaRPr lang="en-US" dirty="0"/>
          </a:p>
        </p:txBody>
      </p:sp>
      <p:pic>
        <p:nvPicPr>
          <p:cNvPr id="5" name="Picture 4" descr="A picture containing drawing&#10;&#10;Description generated with very high confidence">
            <a:extLst>
              <a:ext uri="{FF2B5EF4-FFF2-40B4-BE49-F238E27FC236}">
                <a16:creationId xmlns:a16="http://schemas.microsoft.com/office/drawing/2014/main" xmlns="" id="{E1F245CD-3243-44CA-831C-EBD0EB3C810A}"/>
              </a:ext>
            </a:extLst>
          </p:cNvPr>
          <p:cNvPicPr>
            <a:picLocks noChangeAspect="1"/>
          </p:cNvPicPr>
          <p:nvPr/>
        </p:nvPicPr>
        <p:blipFill>
          <a:blip r:embed="rId2"/>
          <a:stretch>
            <a:fillRect/>
          </a:stretch>
        </p:blipFill>
        <p:spPr>
          <a:xfrm>
            <a:off x="9959796" y="795618"/>
            <a:ext cx="835908" cy="688875"/>
          </a:xfrm>
          <a:prstGeom prst="rect">
            <a:avLst/>
          </a:prstGeom>
        </p:spPr>
      </p:pic>
    </p:spTree>
    <p:extLst>
      <p:ext uri="{BB962C8B-B14F-4D97-AF65-F5344CB8AC3E}">
        <p14:creationId xmlns:p14="http://schemas.microsoft.com/office/powerpoint/2010/main" val="17250539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8C38A6C-F4EB-4AB0-AA14-E0E28ECAD40C}"/>
              </a:ext>
            </a:extLst>
          </p:cNvPr>
          <p:cNvSpPr txBox="1"/>
          <p:nvPr/>
        </p:nvSpPr>
        <p:spPr>
          <a:xfrm>
            <a:off x="3357282" y="5038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Node JS</a:t>
            </a:r>
          </a:p>
        </p:txBody>
      </p:sp>
      <p:pic>
        <p:nvPicPr>
          <p:cNvPr id="9" name="Picture 9" descr="A picture containing photo, table, stop, snow&#10;&#10;Description generated with very high confidence">
            <a:extLst>
              <a:ext uri="{FF2B5EF4-FFF2-40B4-BE49-F238E27FC236}">
                <a16:creationId xmlns:a16="http://schemas.microsoft.com/office/drawing/2014/main" xmlns="" id="{A6733506-E2F0-409E-9236-3DCFBD168DAE}"/>
              </a:ext>
            </a:extLst>
          </p:cNvPr>
          <p:cNvPicPr>
            <a:picLocks noGrp="1" noChangeAspect="1"/>
          </p:cNvPicPr>
          <p:nvPr>
            <p:ph idx="1"/>
          </p:nvPr>
        </p:nvPicPr>
        <p:blipFill>
          <a:blip r:embed="rId2"/>
          <a:stretch>
            <a:fillRect/>
          </a:stretch>
        </p:blipFill>
        <p:spPr>
          <a:xfrm>
            <a:off x="1258663" y="1416047"/>
            <a:ext cx="9738734" cy="4354105"/>
          </a:xfrm>
        </p:spPr>
      </p:pic>
      <p:sp>
        <p:nvSpPr>
          <p:cNvPr id="11" name="Explosion: 8 Points 10">
            <a:extLst>
              <a:ext uri="{FF2B5EF4-FFF2-40B4-BE49-F238E27FC236}">
                <a16:creationId xmlns:a16="http://schemas.microsoft.com/office/drawing/2014/main" xmlns="" id="{E797F216-0698-4E21-BA66-4FE58709D6C6}"/>
              </a:ext>
            </a:extLst>
          </p:cNvPr>
          <p:cNvSpPr/>
          <p:nvPr/>
        </p:nvSpPr>
        <p:spPr>
          <a:xfrm>
            <a:off x="542026" y="2389095"/>
            <a:ext cx="1166679" cy="1469238"/>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6D093048-8748-4F1E-BD86-FEEE9FB645D3}"/>
              </a:ext>
            </a:extLst>
          </p:cNvPr>
          <p:cNvSpPr txBox="1"/>
          <p:nvPr/>
        </p:nvSpPr>
        <p:spPr>
          <a:xfrm>
            <a:off x="642657" y="290624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Browser</a:t>
            </a:r>
          </a:p>
          <a:p>
            <a:endParaRPr lang="en-US" dirty="0"/>
          </a:p>
        </p:txBody>
      </p:sp>
      <p:sp>
        <p:nvSpPr>
          <p:cNvPr id="13" name="TextBox 12">
            <a:extLst>
              <a:ext uri="{FF2B5EF4-FFF2-40B4-BE49-F238E27FC236}">
                <a16:creationId xmlns:a16="http://schemas.microsoft.com/office/drawing/2014/main" xmlns="" id="{708B6FF9-8521-413A-BB2F-541026A52940}"/>
              </a:ext>
            </a:extLst>
          </p:cNvPr>
          <p:cNvSpPr txBox="1"/>
          <p:nvPr/>
        </p:nvSpPr>
        <p:spPr>
          <a:xfrm>
            <a:off x="1306606" y="3794312"/>
            <a:ext cx="927848" cy="4787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Xml </a:t>
            </a:r>
            <a:r>
              <a:rPr lang="en-US" sz="1100"/>
              <a:t>HTTP</a:t>
            </a:r>
            <a:r>
              <a:rPr lang="en-US" sz="1200"/>
              <a:t> Request</a:t>
            </a:r>
            <a:endParaRPr lang="en-US" sz="1200" dirty="0"/>
          </a:p>
        </p:txBody>
      </p:sp>
      <p:sp>
        <p:nvSpPr>
          <p:cNvPr id="14" name="TextBox 13">
            <a:extLst>
              <a:ext uri="{FF2B5EF4-FFF2-40B4-BE49-F238E27FC236}">
                <a16:creationId xmlns:a16="http://schemas.microsoft.com/office/drawing/2014/main" xmlns="" id="{B7EEEDDB-FB3B-49DC-8546-ADA0996EF00E}"/>
              </a:ext>
            </a:extLst>
          </p:cNvPr>
          <p:cNvSpPr txBox="1"/>
          <p:nvPr/>
        </p:nvSpPr>
        <p:spPr>
          <a:xfrm>
            <a:off x="2009776" y="141586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Angular7</a:t>
            </a:r>
          </a:p>
          <a:p>
            <a:r>
              <a:rPr lang="en-US" sz="1200"/>
              <a:t>HTML/CSS/JS</a:t>
            </a:r>
            <a:endParaRPr lang="en-US" sz="1200" dirty="0"/>
          </a:p>
        </p:txBody>
      </p:sp>
      <p:sp>
        <p:nvSpPr>
          <p:cNvPr id="15" name="TextBox 14">
            <a:extLst>
              <a:ext uri="{FF2B5EF4-FFF2-40B4-BE49-F238E27FC236}">
                <a16:creationId xmlns:a16="http://schemas.microsoft.com/office/drawing/2014/main" xmlns="" id="{58DA018A-E4E6-46C4-B791-CBA4E103F768}"/>
              </a:ext>
            </a:extLst>
          </p:cNvPr>
          <p:cNvSpPr txBox="1"/>
          <p:nvPr/>
        </p:nvSpPr>
        <p:spPr>
          <a:xfrm>
            <a:off x="1306605" y="2023782"/>
            <a:ext cx="927848" cy="4674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Xml HTTP Request</a:t>
            </a:r>
            <a:endParaRPr lang="en-US" sz="1200" dirty="0"/>
          </a:p>
        </p:txBody>
      </p:sp>
      <p:sp>
        <p:nvSpPr>
          <p:cNvPr id="18" name="TextBox 17">
            <a:extLst>
              <a:ext uri="{FF2B5EF4-FFF2-40B4-BE49-F238E27FC236}">
                <a16:creationId xmlns:a16="http://schemas.microsoft.com/office/drawing/2014/main" xmlns="" id="{B698FEFD-0676-4637-B491-8D1CF1257467}"/>
              </a:ext>
            </a:extLst>
          </p:cNvPr>
          <p:cNvSpPr txBox="1"/>
          <p:nvPr/>
        </p:nvSpPr>
        <p:spPr>
          <a:xfrm>
            <a:off x="2102224" y="318919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UI/UX</a:t>
            </a:r>
          </a:p>
        </p:txBody>
      </p:sp>
      <p:sp>
        <p:nvSpPr>
          <p:cNvPr id="21" name="TextBox 20">
            <a:extLst>
              <a:ext uri="{FF2B5EF4-FFF2-40B4-BE49-F238E27FC236}">
                <a16:creationId xmlns:a16="http://schemas.microsoft.com/office/drawing/2014/main" xmlns="" id="{5C769031-1060-4C0A-ACE9-7D350C1484BF}"/>
              </a:ext>
            </a:extLst>
          </p:cNvPr>
          <p:cNvSpPr txBox="1"/>
          <p:nvPr/>
        </p:nvSpPr>
        <p:spPr>
          <a:xfrm rot="-5460000">
            <a:off x="4567517" y="3368489"/>
            <a:ext cx="11967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BC(Spring Boot)</a:t>
            </a:r>
            <a:endParaRPr lang="en-US" sz="1400" dirty="0"/>
          </a:p>
        </p:txBody>
      </p:sp>
      <p:sp>
        <p:nvSpPr>
          <p:cNvPr id="23" name="TextBox 22">
            <a:extLst>
              <a:ext uri="{FF2B5EF4-FFF2-40B4-BE49-F238E27FC236}">
                <a16:creationId xmlns:a16="http://schemas.microsoft.com/office/drawing/2014/main" xmlns="" id="{A694C45C-1095-47D9-8EB0-13BA4E4487D1}"/>
              </a:ext>
            </a:extLst>
          </p:cNvPr>
          <p:cNvSpPr txBox="1"/>
          <p:nvPr/>
        </p:nvSpPr>
        <p:spPr>
          <a:xfrm>
            <a:off x="6651812" y="1485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iBatis/Hibernate</a:t>
            </a:r>
          </a:p>
        </p:txBody>
      </p:sp>
      <p:sp>
        <p:nvSpPr>
          <p:cNvPr id="24" name="TextBox 23">
            <a:extLst>
              <a:ext uri="{FF2B5EF4-FFF2-40B4-BE49-F238E27FC236}">
                <a16:creationId xmlns:a16="http://schemas.microsoft.com/office/drawing/2014/main" xmlns="" id="{28EFDC53-835E-4667-A17B-897421DA21FC}"/>
              </a:ext>
            </a:extLst>
          </p:cNvPr>
          <p:cNvSpPr txBox="1"/>
          <p:nvPr/>
        </p:nvSpPr>
        <p:spPr>
          <a:xfrm rot="16260000">
            <a:off x="6366802" y="2812660"/>
            <a:ext cx="2261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ORM/Database</a:t>
            </a:r>
          </a:p>
        </p:txBody>
      </p:sp>
      <p:sp>
        <p:nvSpPr>
          <p:cNvPr id="25" name="TextBox 24">
            <a:extLst>
              <a:ext uri="{FF2B5EF4-FFF2-40B4-BE49-F238E27FC236}">
                <a16:creationId xmlns:a16="http://schemas.microsoft.com/office/drawing/2014/main" xmlns="" id="{004572FC-309E-4B20-8DB0-CE70E9682139}"/>
              </a:ext>
            </a:extLst>
          </p:cNvPr>
          <p:cNvSpPr txBox="1"/>
          <p:nvPr/>
        </p:nvSpPr>
        <p:spPr>
          <a:xfrm>
            <a:off x="5867399" y="45563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REST API</a:t>
            </a:r>
          </a:p>
        </p:txBody>
      </p:sp>
      <p:sp>
        <p:nvSpPr>
          <p:cNvPr id="26" name="TextBox 25">
            <a:extLst>
              <a:ext uri="{FF2B5EF4-FFF2-40B4-BE49-F238E27FC236}">
                <a16:creationId xmlns:a16="http://schemas.microsoft.com/office/drawing/2014/main" xmlns="" id="{689D1D29-0A6B-44EA-AEB2-09BF432A74DE}"/>
              </a:ext>
            </a:extLst>
          </p:cNvPr>
          <p:cNvSpPr txBox="1"/>
          <p:nvPr/>
        </p:nvSpPr>
        <p:spPr>
          <a:xfrm>
            <a:off x="2102223" y="510539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Front End Development</a:t>
            </a:r>
          </a:p>
        </p:txBody>
      </p:sp>
      <p:sp>
        <p:nvSpPr>
          <p:cNvPr id="27" name="TextBox 26">
            <a:extLst>
              <a:ext uri="{FF2B5EF4-FFF2-40B4-BE49-F238E27FC236}">
                <a16:creationId xmlns:a16="http://schemas.microsoft.com/office/drawing/2014/main" xmlns="" id="{AAC7C2BE-40B0-4DB0-9D30-8FAD0840087B}"/>
              </a:ext>
            </a:extLst>
          </p:cNvPr>
          <p:cNvSpPr txBox="1"/>
          <p:nvPr/>
        </p:nvSpPr>
        <p:spPr>
          <a:xfrm>
            <a:off x="2483223" y="45226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Node JS </a:t>
            </a:r>
          </a:p>
        </p:txBody>
      </p:sp>
      <p:cxnSp>
        <p:nvCxnSpPr>
          <p:cNvPr id="29" name="Straight Arrow Connector 28">
            <a:extLst>
              <a:ext uri="{FF2B5EF4-FFF2-40B4-BE49-F238E27FC236}">
                <a16:creationId xmlns:a16="http://schemas.microsoft.com/office/drawing/2014/main" xmlns="" id="{D9063FE3-2739-45E6-985C-6330A29838D1}"/>
              </a:ext>
            </a:extLst>
          </p:cNvPr>
          <p:cNvCxnSpPr/>
          <p:nvPr/>
        </p:nvCxnSpPr>
        <p:spPr>
          <a:xfrm flipV="1">
            <a:off x="1924050" y="5460628"/>
            <a:ext cx="2046193" cy="44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6D588308-0354-472B-8AF7-BCC24B4F0827}"/>
              </a:ext>
            </a:extLst>
          </p:cNvPr>
          <p:cNvSpPr txBox="1"/>
          <p:nvPr/>
        </p:nvSpPr>
        <p:spPr>
          <a:xfrm>
            <a:off x="5755340" y="49261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Tomcat /Jetty</a:t>
            </a:r>
          </a:p>
        </p:txBody>
      </p:sp>
      <p:cxnSp>
        <p:nvCxnSpPr>
          <p:cNvPr id="31" name="Straight Arrow Connector 30">
            <a:extLst>
              <a:ext uri="{FF2B5EF4-FFF2-40B4-BE49-F238E27FC236}">
                <a16:creationId xmlns:a16="http://schemas.microsoft.com/office/drawing/2014/main" xmlns="" id="{BB236244-8FAF-4240-8292-AC2E326F7BB4}"/>
              </a:ext>
            </a:extLst>
          </p:cNvPr>
          <p:cNvCxnSpPr/>
          <p:nvPr/>
        </p:nvCxnSpPr>
        <p:spPr>
          <a:xfrm>
            <a:off x="1302124" y="2534771"/>
            <a:ext cx="746312" cy="67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3A9F8CC2-A567-4CF6-9107-D60FEC2D43E8}"/>
              </a:ext>
            </a:extLst>
          </p:cNvPr>
          <p:cNvCxnSpPr>
            <a:cxnSpLocks/>
          </p:cNvCxnSpPr>
          <p:nvPr/>
        </p:nvCxnSpPr>
        <p:spPr>
          <a:xfrm>
            <a:off x="1492623" y="3453653"/>
            <a:ext cx="634254" cy="67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562DAB79-8929-4BA9-87E5-8B100B9DC50E}"/>
              </a:ext>
            </a:extLst>
          </p:cNvPr>
          <p:cNvSpPr txBox="1"/>
          <p:nvPr/>
        </p:nvSpPr>
        <p:spPr>
          <a:xfrm>
            <a:off x="4124886" y="595033"/>
            <a:ext cx="423358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a:cs typeface="Times"/>
              </a:rPr>
              <a:t>Full Stack Architecture</a:t>
            </a:r>
          </a:p>
        </p:txBody>
      </p:sp>
      <p:sp>
        <p:nvSpPr>
          <p:cNvPr id="35" name="TextBox 34">
            <a:extLst>
              <a:ext uri="{FF2B5EF4-FFF2-40B4-BE49-F238E27FC236}">
                <a16:creationId xmlns:a16="http://schemas.microsoft.com/office/drawing/2014/main" xmlns="" id="{98A9CF09-6E1D-460A-822C-11E21C437EFB}"/>
              </a:ext>
            </a:extLst>
          </p:cNvPr>
          <p:cNvSpPr txBox="1"/>
          <p:nvPr/>
        </p:nvSpPr>
        <p:spPr>
          <a:xfrm>
            <a:off x="4870076" y="14859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Java/Spring</a:t>
            </a:r>
          </a:p>
          <a:p>
            <a:pPr algn="l"/>
            <a:endParaRPr lang="en-US" dirty="0"/>
          </a:p>
        </p:txBody>
      </p:sp>
      <p:sp>
        <p:nvSpPr>
          <p:cNvPr id="2" name="Cylinder 1">
            <a:extLst>
              <a:ext uri="{FF2B5EF4-FFF2-40B4-BE49-F238E27FC236}">
                <a16:creationId xmlns:a16="http://schemas.microsoft.com/office/drawing/2014/main" xmlns="" id="{BD856B74-39D6-4C0B-BAD4-00C5FE5E6BED}"/>
              </a:ext>
            </a:extLst>
          </p:cNvPr>
          <p:cNvSpPr/>
          <p:nvPr/>
        </p:nvSpPr>
        <p:spPr>
          <a:xfrm>
            <a:off x="9336741" y="2540776"/>
            <a:ext cx="918882" cy="1221441"/>
          </a:xfrm>
          <a:prstGeom prst="ca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45B85AAA-F6E7-43D4-A753-B6EB686205BA}"/>
              </a:ext>
            </a:extLst>
          </p:cNvPr>
          <p:cNvSpPr txBox="1"/>
          <p:nvPr/>
        </p:nvSpPr>
        <p:spPr>
          <a:xfrm>
            <a:off x="9573745" y="30407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DB</a:t>
            </a:r>
            <a:endParaRPr lang="en-US" dirty="0"/>
          </a:p>
        </p:txBody>
      </p:sp>
      <p:cxnSp>
        <p:nvCxnSpPr>
          <p:cNvPr id="4" name="Straight Arrow Connector 3">
            <a:extLst>
              <a:ext uri="{FF2B5EF4-FFF2-40B4-BE49-F238E27FC236}">
                <a16:creationId xmlns:a16="http://schemas.microsoft.com/office/drawing/2014/main" xmlns="" id="{3F1FEB0D-FB90-425F-BB61-992A64BF70AB}"/>
              </a:ext>
            </a:extLst>
          </p:cNvPr>
          <p:cNvCxnSpPr/>
          <p:nvPr/>
        </p:nvCxnSpPr>
        <p:spPr>
          <a:xfrm>
            <a:off x="7829550" y="2842932"/>
            <a:ext cx="1508311" cy="179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AB635C2B-33C8-4C6E-9487-91DCBA175A94}"/>
              </a:ext>
            </a:extLst>
          </p:cNvPr>
          <p:cNvCxnSpPr/>
          <p:nvPr/>
        </p:nvCxnSpPr>
        <p:spPr>
          <a:xfrm flipH="1" flipV="1">
            <a:off x="7816664" y="3255870"/>
            <a:ext cx="1539687" cy="38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1482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theme1.xml><?xml version="1.0" encoding="utf-8"?>
<a:theme xmlns:a="http://schemas.openxmlformats.org/drawingml/2006/main" name="Organic">
  <a:themeElements>
    <a:clrScheme name="Custom 46">
      <a:dk1>
        <a:sysClr val="windowText" lastClr="000000"/>
      </a:dk1>
      <a:lt1>
        <a:sysClr val="window" lastClr="FFFFFF"/>
      </a:lt1>
      <a:dk2>
        <a:srgbClr val="212121"/>
      </a:dk2>
      <a:lt2>
        <a:srgbClr val="DADADA"/>
      </a:lt2>
      <a:accent1>
        <a:srgbClr val="AB946B"/>
      </a:accent1>
      <a:accent2>
        <a:srgbClr val="FF9900"/>
      </a:accent2>
      <a:accent3>
        <a:srgbClr val="DD8C3C"/>
      </a:accent3>
      <a:accent4>
        <a:srgbClr val="8E684C"/>
      </a:accent4>
      <a:accent5>
        <a:srgbClr val="CBAF62"/>
      </a:accent5>
      <a:accent6>
        <a:srgbClr val="33CCCC"/>
      </a:accent6>
      <a:hlink>
        <a:srgbClr val="86724D"/>
      </a:hlink>
      <a:folHlink>
        <a:srgbClr val="B99E84"/>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A2BEDC8B-F191-493B-BA33-0F4F800A89D3}"/>
    </a:ext>
  </a:extLst>
</a:theme>
</file>

<file path=ppt/theme/theme2.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8D3906-6C4B-4C66-BE68-0D1FA2ED447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2C2FB02F-45D9-43FA-84AE-288820E2261A}">
  <ds:schemaRefs>
    <ds:schemaRef ds:uri="http://schemas.microsoft.com/sharepoint/v3/contenttype/forms"/>
  </ds:schemaRefs>
</ds:datastoreItem>
</file>

<file path=customXml/itemProps3.xml><?xml version="1.0" encoding="utf-8"?>
<ds:datastoreItem xmlns:ds="http://schemas.openxmlformats.org/officeDocument/2006/customXml" ds:itemID="{DE1407BB-19AF-4059-8191-DED6DB66DC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367</Words>
  <Application>Microsoft Office PowerPoint</Application>
  <PresentationFormat>Custom</PresentationFormat>
  <Paragraphs>115</Paragraphs>
  <Slides>19</Slides>
  <Notes>1</Notes>
  <HiddenSlides>0</HiddenSlides>
  <MMClips>0</MMClip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Organic</vt:lpstr>
      <vt:lpstr>Trek</vt:lpstr>
      <vt:lpstr>Sapphire Bank</vt:lpstr>
      <vt:lpstr>PowerPoint Presentation</vt:lpstr>
      <vt:lpstr>Agenda</vt:lpstr>
      <vt:lpstr>Objective of the Training </vt:lpstr>
      <vt:lpstr>PowerPoint Presentation</vt:lpstr>
      <vt:lpstr>PowerPoint Presentation</vt:lpstr>
      <vt:lpstr>Our Journey</vt:lpstr>
      <vt:lpstr>Sapphire Bank</vt:lpstr>
      <vt:lpstr>PowerPoint Presentation</vt:lpstr>
      <vt:lpstr>PowerPoint Presentation</vt:lpstr>
      <vt:lpstr>Overview of ABC Bank Management Application</vt:lpstr>
      <vt:lpstr>ABC Bank Management Application</vt:lpstr>
      <vt:lpstr>Problem Definition</vt:lpstr>
      <vt:lpstr>PowerPoint Presentation</vt:lpstr>
      <vt:lpstr>Scope and Conclusion</vt:lpstr>
      <vt:lpstr>PowerPoint Presentation</vt:lpstr>
      <vt:lpstr>Team Sapphire </vt:lpstr>
      <vt:lpstr>Agent Page Screenshot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RECREATION ORGANIC DESIGN</dc:title>
  <dc:creator/>
  <cp:lastModifiedBy/>
  <cp:revision>1486</cp:revision>
  <dcterms:created xsi:type="dcterms:W3CDTF">2019-12-03T04:46:11Z</dcterms:created>
  <dcterms:modified xsi:type="dcterms:W3CDTF">2019-12-09T15:51:18Z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